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314" r:id="rId5"/>
    <p:sldId id="315" r:id="rId6"/>
    <p:sldId id="316" r:id="rId7"/>
    <p:sldId id="318" r:id="rId8"/>
    <p:sldId id="319" r:id="rId9"/>
    <p:sldId id="331" r:id="rId10"/>
    <p:sldId id="320" r:id="rId11"/>
    <p:sldId id="322" r:id="rId12"/>
    <p:sldId id="321" r:id="rId13"/>
    <p:sldId id="340" r:id="rId14"/>
    <p:sldId id="333" r:id="rId15"/>
    <p:sldId id="341" r:id="rId16"/>
    <p:sldId id="332" r:id="rId17"/>
    <p:sldId id="323" r:id="rId18"/>
    <p:sldId id="324" r:id="rId19"/>
    <p:sldId id="325" r:id="rId20"/>
    <p:sldId id="335" r:id="rId21"/>
    <p:sldId id="326" r:id="rId22"/>
    <p:sldId id="327" r:id="rId23"/>
    <p:sldId id="328" r:id="rId24"/>
    <p:sldId id="337" r:id="rId25"/>
    <p:sldId id="338" r:id="rId26"/>
    <p:sldId id="342" r:id="rId27"/>
    <p:sldId id="339"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1F7"/>
    <a:srgbClr val="D1D6E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3725" autoAdjust="0"/>
  </p:normalViewPr>
  <p:slideViewPr>
    <p:cSldViewPr snapToGrid="0">
      <p:cViewPr varScale="1">
        <p:scale>
          <a:sx n="102" d="100"/>
          <a:sy n="102" d="100"/>
        </p:scale>
        <p:origin x="150" y="37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2/15/2023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azmisahin.com/"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Person using laptop and mobile phone">
            <a:extLst>
              <a:ext uri="{FF2B5EF4-FFF2-40B4-BE49-F238E27FC236}">
                <a16:creationId xmlns:a16="http://schemas.microsoft.com/office/drawing/2014/main" id="{0DC5EB68-4574-FD1F-6992-2B5845BFF193}"/>
              </a:ext>
            </a:extLst>
          </p:cNvPr>
          <p:cNvPicPr>
            <a:picLocks noChangeAspect="1"/>
          </p:cNvPicPr>
          <p:nvPr/>
        </p:nvPicPr>
        <p:blipFill rotWithShape="1">
          <a:blip r:embed="rId2"/>
          <a:srcRect t="7390" r="-1" b="13632"/>
          <a:stretch/>
        </p:blipFill>
        <p:spPr>
          <a:xfrm>
            <a:off x="458724" y="457200"/>
            <a:ext cx="11274552" cy="5943600"/>
          </a:xfrm>
          <a:prstGeom prst="rect">
            <a:avLst/>
          </a:prstGeom>
          <a:noFill/>
        </p:spPr>
      </p:pic>
      <p:sp>
        <p:nvSpPr>
          <p:cNvPr id="39" name="Content Placeholder 38">
            <a:extLst>
              <a:ext uri="{FF2B5EF4-FFF2-40B4-BE49-F238E27FC236}">
                <a16:creationId xmlns:a16="http://schemas.microsoft.com/office/drawing/2014/main" id="{26AA9C9D-E035-90F5-E7E0-92D2AE6B4B67}"/>
              </a:ext>
            </a:extLst>
          </p:cNvPr>
          <p:cNvSpPr>
            <a:spLocks noGrp="1"/>
          </p:cNvSpPr>
          <p:nvPr>
            <p:ph type="title"/>
          </p:nvPr>
        </p:nvSpPr>
        <p:spPr>
          <a:xfrm>
            <a:off x="3409949" y="885709"/>
            <a:ext cx="8323325" cy="2038466"/>
          </a:xfrm>
          <a:solidFill>
            <a:schemeClr val="accent6">
              <a:alpha val="90000"/>
            </a:schemeClr>
          </a:solidFill>
        </p:spPr>
        <p:txBody>
          <a:bodyPr lIns="914400" anchor="ctr">
            <a:normAutofit/>
          </a:bodyPr>
          <a:lstStyle/>
          <a:p>
            <a:pPr marL="0" indent="0" algn="l">
              <a:buNone/>
            </a:pPr>
            <a:r>
              <a:rPr lang="en-US" sz="3800" b="1" dirty="0"/>
              <a:t>FOLLOWING</a:t>
            </a:r>
          </a:p>
          <a:p>
            <a:pPr marL="0" indent="0" algn="l">
              <a:buNone/>
            </a:pPr>
            <a:r>
              <a:rPr lang="en-US" sz="3800" b="1" dirty="0"/>
              <a:t>WCAG GUIDELINES FOR WEB</a:t>
            </a:r>
          </a:p>
          <a:p>
            <a:pPr marL="0" indent="0" algn="l">
              <a:buNone/>
            </a:pPr>
            <a:r>
              <a:rPr lang="en-US" sz="3800" b="1" dirty="0"/>
              <a:t>ACCESSIBILITY</a:t>
            </a:r>
          </a:p>
        </p:txBody>
      </p:sp>
      <p:sp>
        <p:nvSpPr>
          <p:cNvPr id="7" name="Slide Number Placeholder 6" hidden="1">
            <a:extLst>
              <a:ext uri="{FF2B5EF4-FFF2-40B4-BE49-F238E27FC236}">
                <a16:creationId xmlns:a16="http://schemas.microsoft.com/office/drawing/2014/main" id="{230999AD-4DB0-64C1-F63D-FDA991AA8E3A}"/>
              </a:ext>
            </a:extLst>
          </p:cNvPr>
          <p:cNvSpPr>
            <a:spLocks noGrp="1"/>
          </p:cNvSpPr>
          <p:nvPr>
            <p:ph type="sldNum" sz="quarter" idx="4294967295"/>
          </p:nvPr>
        </p:nvSpPr>
        <p:spPr>
          <a:xfrm>
            <a:off x="8610600" y="6356350"/>
            <a:ext cx="2743200" cy="365125"/>
          </a:xfrm>
        </p:spPr>
        <p:txBody>
          <a:bodyPr/>
          <a:lstStyle/>
          <a:p>
            <a:pPr>
              <a:spcAft>
                <a:spcPts val="600"/>
              </a:spcAft>
            </a:pPr>
            <a:fld id="{B5CEABB6-07DC-46E8-9B57-56EC44A396E5}" type="slidenum">
              <a:rPr lang="en-US" smtClean="0"/>
              <a:pPr>
                <a:spcAft>
                  <a:spcPts val="600"/>
                </a:spcAft>
              </a:pPr>
              <a:t>1</a:t>
            </a:fld>
            <a:endParaRPr lang="en-US"/>
          </a:p>
        </p:txBody>
      </p:sp>
      <p:sp>
        <p:nvSpPr>
          <p:cNvPr id="43" name="Content Placeholder 2">
            <a:extLst>
              <a:ext uri="{FF2B5EF4-FFF2-40B4-BE49-F238E27FC236}">
                <a16:creationId xmlns:a16="http://schemas.microsoft.com/office/drawing/2014/main" id="{6A441BD5-A9BC-7D33-1D7F-1F2380B38237}"/>
              </a:ext>
            </a:extLst>
          </p:cNvPr>
          <p:cNvSpPr txBox="1">
            <a:spLocks/>
          </p:cNvSpPr>
          <p:nvPr/>
        </p:nvSpPr>
        <p:spPr>
          <a:xfrm>
            <a:off x="458724" y="403583"/>
            <a:ext cx="3227451" cy="33587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accent6"/>
              </a:solidFill>
            </a:endParaRPr>
          </a:p>
        </p:txBody>
      </p:sp>
      <p:sp>
        <p:nvSpPr>
          <p:cNvPr id="44" name="Content Placeholder 38">
            <a:extLst>
              <a:ext uri="{FF2B5EF4-FFF2-40B4-BE49-F238E27FC236}">
                <a16:creationId xmlns:a16="http://schemas.microsoft.com/office/drawing/2014/main" id="{ACFF8270-C04B-BE67-CA31-6862D0425A15}"/>
              </a:ext>
            </a:extLst>
          </p:cNvPr>
          <p:cNvSpPr txBox="1">
            <a:spLocks/>
          </p:cNvSpPr>
          <p:nvPr/>
        </p:nvSpPr>
        <p:spPr>
          <a:xfrm>
            <a:off x="458724" y="3910518"/>
            <a:ext cx="1979675" cy="2490282"/>
          </a:xfrm>
          <a:prstGeom prst="rect">
            <a:avLst/>
          </a:prstGeom>
          <a:solidFill>
            <a:schemeClr val="accent6">
              <a:alpha val="90000"/>
            </a:schemeClr>
          </a:solidFill>
        </p:spPr>
        <p:txBody>
          <a:bodyPr vert="horz" lIns="0" tIns="182880" rIns="91440" bIns="0" rtlCol="0" anchor="t" anchorCtr="0">
            <a:normAutofit/>
          </a:bodyPr>
          <a:lstStyle>
            <a:lvl1pPr algn="ct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pPr algn="l"/>
            <a:r>
              <a:rPr lang="en-US" sz="4600" dirty="0">
                <a:latin typeface="+mj-lt"/>
                <a:ea typeface="+mj-ea"/>
                <a:cs typeface="+mj-cs"/>
              </a:rPr>
              <a:t>HTTP 418</a:t>
            </a:r>
          </a:p>
          <a:p>
            <a:pPr algn="l"/>
            <a:r>
              <a:rPr lang="en-US" sz="1400" dirty="0">
                <a:latin typeface="+mn-lt"/>
                <a:ea typeface="+mn-ea"/>
                <a:cs typeface="+mn-cs"/>
              </a:rPr>
              <a:t>Alex</a:t>
            </a:r>
          </a:p>
          <a:p>
            <a:pPr algn="l"/>
            <a:r>
              <a:rPr lang="en-US" sz="1400" dirty="0">
                <a:latin typeface="+mn-lt"/>
                <a:ea typeface="+mn-ea"/>
                <a:cs typeface="+mn-cs"/>
              </a:rPr>
              <a:t>Amy </a:t>
            </a:r>
          </a:p>
          <a:p>
            <a:pPr algn="l"/>
            <a:r>
              <a:rPr lang="en-US" sz="1400" dirty="0">
                <a:latin typeface="+mn-lt"/>
                <a:ea typeface="+mn-ea"/>
                <a:cs typeface="+mn-cs"/>
              </a:rPr>
              <a:t>Ian</a:t>
            </a:r>
          </a:p>
          <a:p>
            <a:pPr algn="l"/>
            <a:r>
              <a:rPr lang="en-US" sz="1400" dirty="0">
                <a:latin typeface="+mn-lt"/>
                <a:ea typeface="+mn-ea"/>
                <a:cs typeface="+mn-cs"/>
              </a:rPr>
              <a:t>Kevin</a:t>
            </a:r>
          </a:p>
          <a:p>
            <a:pPr algn="l"/>
            <a:r>
              <a:rPr lang="en-US" sz="1400" dirty="0">
                <a:latin typeface="+mn-lt"/>
                <a:ea typeface="+mn-ea"/>
                <a:cs typeface="+mn-cs"/>
              </a:rPr>
              <a:t>Roger</a:t>
            </a:r>
          </a:p>
          <a:p>
            <a:pPr algn="l"/>
            <a:endParaRPr lang="en-US" sz="3800" b="1" dirty="0"/>
          </a:p>
        </p:txBody>
      </p:sp>
    </p:spTree>
    <p:extLst>
      <p:ext uri="{BB962C8B-B14F-4D97-AF65-F5344CB8AC3E}">
        <p14:creationId xmlns:p14="http://schemas.microsoft.com/office/powerpoint/2010/main" val="2818867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normAutofit fontScale="90000"/>
          </a:bodyPr>
          <a:lstStyle/>
          <a:p>
            <a:r>
              <a:rPr lang="en-US" dirty="0">
                <a:solidFill>
                  <a:schemeClr val="tx1">
                    <a:lumMod val="75000"/>
                    <a:lumOff val="25000"/>
                  </a:schemeClr>
                </a:solidFill>
              </a:rPr>
              <a:t>Addressing Operability in</a:t>
            </a:r>
            <a:br>
              <a:rPr lang="en-US" dirty="0">
                <a:solidFill>
                  <a:schemeClr val="tx1">
                    <a:lumMod val="75000"/>
                    <a:lumOff val="25000"/>
                  </a:schemeClr>
                </a:solidFill>
              </a:rPr>
            </a:br>
            <a:r>
              <a:rPr lang="en-US" dirty="0">
                <a:solidFill>
                  <a:schemeClr val="tx1">
                    <a:lumMod val="75000"/>
                    <a:lumOff val="25000"/>
                  </a:schemeClr>
                </a:solidFill>
              </a:rPr>
              <a:t>Back-End Code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749172"/>
            <a:ext cx="3931920" cy="338328"/>
          </a:xfrm>
        </p:spPr>
        <p:txBody>
          <a:bodyPr vert="horz" lIns="91440" tIns="45720" rIns="91440" bIns="45720" rtlCol="0" anchor="t">
            <a:noAutofit/>
          </a:bodyPr>
          <a:lstStyle/>
          <a:p>
            <a:r>
              <a:rPr lang="en-US" b="1" dirty="0"/>
              <a:t>React</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7296821" y="4520250"/>
            <a:ext cx="3931920" cy="338328"/>
          </a:xfrm>
        </p:spPr>
        <p:txBody>
          <a:bodyPr>
            <a:noAutofit/>
          </a:bodyPr>
          <a:lstStyle/>
          <a:p>
            <a:r>
              <a:rPr lang="en-US" dirty="0"/>
              <a:t>Components</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7373021" y="4858578"/>
            <a:ext cx="4572000" cy="530352"/>
          </a:xfrm>
        </p:spPr>
        <p:txBody>
          <a:bodyPr/>
          <a:lstStyle/>
          <a:p>
            <a:pPr marL="285750" indent="-285750">
              <a:buFont typeface="Arial" panose="020B0604020202020204" pitchFamily="34" charset="0"/>
              <a:buChar char="•"/>
            </a:pPr>
            <a:r>
              <a:rPr lang="en-US" dirty="0"/>
              <a:t>Custom components can be designed with accessibility in mind. </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7296821" y="2093669"/>
            <a:ext cx="3931920" cy="338328"/>
          </a:xfrm>
        </p:spPr>
        <p:txBody>
          <a:bodyPr>
            <a:noAutofit/>
          </a:bodyPr>
          <a:lstStyle/>
          <a:p>
            <a:r>
              <a:rPr lang="en-US" dirty="0"/>
              <a:t>Semantic HTML</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7373021" y="2461601"/>
            <a:ext cx="4572000" cy="2052480"/>
          </a:xfrm>
        </p:spPr>
        <p:txBody>
          <a:bodyPr/>
          <a:lstStyle/>
          <a:p>
            <a:pPr marL="285750" indent="-285750">
              <a:buFont typeface="Arial" panose="020B0604020202020204" pitchFamily="34" charset="0"/>
              <a:buChar char="•"/>
            </a:pPr>
            <a:r>
              <a:rPr lang="en-US" dirty="0"/>
              <a:t>Using HTML elements to structure content based on each element’s meaning instead of its appearance</a:t>
            </a:r>
          </a:p>
          <a:p>
            <a:pPr marL="285750" indent="-285750">
              <a:buFont typeface="Arial" panose="020B0604020202020204" pitchFamily="34" charset="0"/>
              <a:buChar char="•"/>
            </a:pPr>
            <a:r>
              <a:rPr lang="en-US" dirty="0"/>
              <a:t>Describes the meaning and structure of content, increasing accessibility for assistive technologies</a:t>
            </a:r>
          </a:p>
          <a:p>
            <a:pPr marL="285750" indent="-285750">
              <a:buFont typeface="Arial" panose="020B0604020202020204" pitchFamily="34" charset="0"/>
              <a:buChar char="•"/>
            </a:pPr>
            <a:r>
              <a:rPr lang="en-US" dirty="0"/>
              <a:t>Makes markup easy for automated tools to decipher</a:t>
            </a:r>
          </a:p>
          <a:p>
            <a:pPr marL="285750" indent="-285750">
              <a:buFont typeface="Arial" panose="020B0604020202020204" pitchFamily="34" charset="0"/>
              <a:buChar char="•"/>
            </a:pPr>
            <a:endParaRPr lang="en-US" dirty="0"/>
          </a:p>
          <a:p>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10</a:t>
            </a:fld>
            <a:endParaRPr lang="en-US" dirty="0"/>
          </a:p>
        </p:txBody>
      </p:sp>
      <p:pic>
        <p:nvPicPr>
          <p:cNvPr id="13" name="Picture Placeholder 12">
            <a:extLst>
              <a:ext uri="{FF2B5EF4-FFF2-40B4-BE49-F238E27FC236}">
                <a16:creationId xmlns:a16="http://schemas.microsoft.com/office/drawing/2014/main" id="{C45580E3-4295-47DF-B7F5-C9FC42641D4B}"/>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693" r="693"/>
          <a:stretch/>
        </p:blipFill>
        <p:spPr>
          <a:xfrm>
            <a:off x="0" y="365125"/>
            <a:ext cx="6096000" cy="6181725"/>
          </a:xfrm>
        </p:spPr>
      </p:pic>
      <p:sp>
        <p:nvSpPr>
          <p:cNvPr id="8" name="Text Placeholder 5">
            <a:extLst>
              <a:ext uri="{FF2B5EF4-FFF2-40B4-BE49-F238E27FC236}">
                <a16:creationId xmlns:a16="http://schemas.microsoft.com/office/drawing/2014/main" id="{DB34733F-3995-3931-7118-4EAC8639C5C8}"/>
              </a:ext>
            </a:extLst>
          </p:cNvPr>
          <p:cNvSpPr txBox="1">
            <a:spLocks/>
          </p:cNvSpPr>
          <p:nvPr/>
        </p:nvSpPr>
        <p:spPr>
          <a:xfrm>
            <a:off x="7296821" y="5442032"/>
            <a:ext cx="3931920" cy="3383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Dynamic Content</a:t>
            </a:r>
          </a:p>
        </p:txBody>
      </p:sp>
      <p:sp>
        <p:nvSpPr>
          <p:cNvPr id="9" name="Text Placeholder 10">
            <a:extLst>
              <a:ext uri="{FF2B5EF4-FFF2-40B4-BE49-F238E27FC236}">
                <a16:creationId xmlns:a16="http://schemas.microsoft.com/office/drawing/2014/main" id="{D65E39C6-2A88-3932-FD98-B2F2C87538D9}"/>
              </a:ext>
            </a:extLst>
          </p:cNvPr>
          <p:cNvSpPr txBox="1">
            <a:spLocks/>
          </p:cNvSpPr>
          <p:nvPr/>
        </p:nvSpPr>
        <p:spPr>
          <a:xfrm>
            <a:off x="7373021" y="5780360"/>
            <a:ext cx="4572000" cy="530352"/>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Dynamically render and update content in real-time without having to reload pages</a:t>
            </a:r>
          </a:p>
        </p:txBody>
      </p:sp>
    </p:spTree>
    <p:extLst>
      <p:ext uri="{BB962C8B-B14F-4D97-AF65-F5344CB8AC3E}">
        <p14:creationId xmlns:p14="http://schemas.microsoft.com/office/powerpoint/2010/main" val="224612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p:txBody>
          <a:bodyPr>
            <a:normAutofit/>
          </a:bodyPr>
          <a:lstStyle/>
          <a:p>
            <a:endParaRPr lang="en-US" sz="2100" dirty="0"/>
          </a:p>
          <a:p>
            <a:endParaRPr lang="en-US" dirty="0"/>
          </a:p>
        </p:txBody>
      </p:sp>
      <p:sp>
        <p:nvSpPr>
          <p:cNvPr id="27" name="Text Placeholder 26">
            <a:extLst>
              <a:ext uri="{FF2B5EF4-FFF2-40B4-BE49-F238E27FC236}">
                <a16:creationId xmlns:a16="http://schemas.microsoft.com/office/drawing/2014/main" id="{993CB8F4-7589-CA28-8DB3-D8125FB31B52}"/>
              </a:ext>
            </a:extLst>
          </p:cNvPr>
          <p:cNvSpPr>
            <a:spLocks noGrp="1"/>
          </p:cNvSpPr>
          <p:nvPr>
            <p:ph type="body" sz="quarter" idx="15"/>
          </p:nvPr>
        </p:nvSpPr>
        <p:spPr>
          <a:xfrm>
            <a:off x="982806" y="1967543"/>
            <a:ext cx="3955058" cy="4388807"/>
          </a:xfrm>
        </p:spPr>
        <p:txBody>
          <a:bodyPr/>
          <a:lstStyle/>
          <a:p>
            <a:pPr marL="285750" indent="-285750">
              <a:buFont typeface="Arial" panose="020B0604020202020204" pitchFamily="34" charset="0"/>
              <a:buChar char="•"/>
            </a:pPr>
            <a:r>
              <a:rPr lang="en-US" dirty="0"/>
              <a:t>Semantic elements provide meaning and structure</a:t>
            </a:r>
          </a:p>
          <a:p>
            <a:pPr marL="285750" indent="-285750">
              <a:buFont typeface="Arial" panose="020B0604020202020204" pitchFamily="34" charset="0"/>
              <a:buChar char="•"/>
            </a:pPr>
            <a:r>
              <a:rPr lang="en-US" dirty="0"/>
              <a:t>Architecture is clear</a:t>
            </a:r>
          </a:p>
          <a:p>
            <a:pPr marL="285750" indent="-285750">
              <a:buFont typeface="Arial" panose="020B0604020202020204" pitchFamily="34" charset="0"/>
              <a:buChar char="•"/>
            </a:pPr>
            <a:r>
              <a:rPr lang="en-US" dirty="0"/>
              <a:t>Clear hierarchy of content</a:t>
            </a:r>
          </a:p>
          <a:p>
            <a:endParaRPr lang="en-US" dirty="0"/>
          </a:p>
        </p:txBody>
      </p:sp>
      <p:sp>
        <p:nvSpPr>
          <p:cNvPr id="29" name="Text Placeholder 28">
            <a:extLst>
              <a:ext uri="{FF2B5EF4-FFF2-40B4-BE49-F238E27FC236}">
                <a16:creationId xmlns:a16="http://schemas.microsoft.com/office/drawing/2014/main" id="{C46D9B02-E152-A2CB-4969-869E7B61A435}"/>
              </a:ext>
            </a:extLst>
          </p:cNvPr>
          <p:cNvSpPr>
            <a:spLocks noGrp="1"/>
          </p:cNvSpPr>
          <p:nvPr>
            <p:ph type="body" sz="quarter" idx="17"/>
          </p:nvPr>
        </p:nvSpPr>
        <p:spPr>
          <a:xfrm>
            <a:off x="6233598" y="1894500"/>
            <a:ext cx="3824734" cy="4535090"/>
          </a:xfrm>
        </p:spPr>
        <p:txBody>
          <a:bodyPr/>
          <a:lstStyle/>
          <a:p>
            <a:r>
              <a:rPr lang="en-US" dirty="0"/>
              <a:t>Elements have no meaning</a:t>
            </a:r>
          </a:p>
          <a:p>
            <a:r>
              <a:rPr lang="en-US" dirty="0"/>
              <a:t>Difficult to tell what the content represents</a:t>
            </a:r>
          </a:p>
        </p:txBody>
      </p:sp>
      <p:sp>
        <p:nvSpPr>
          <p:cNvPr id="26" name="Title 25">
            <a:extLst>
              <a:ext uri="{FF2B5EF4-FFF2-40B4-BE49-F238E27FC236}">
                <a16:creationId xmlns:a16="http://schemas.microsoft.com/office/drawing/2014/main" id="{70DC6BD8-BA63-8D28-0030-96EB66A5C6DF}"/>
              </a:ext>
            </a:extLst>
          </p:cNvPr>
          <p:cNvSpPr>
            <a:spLocks noGrp="1"/>
          </p:cNvSpPr>
          <p:nvPr>
            <p:ph type="title"/>
          </p:nvPr>
        </p:nvSpPr>
        <p:spPr/>
        <p:txBody>
          <a:bodyPr>
            <a:normAutofit/>
          </a:bodyPr>
          <a:lstStyle/>
          <a:p>
            <a:r>
              <a:rPr lang="en-US" sz="5400" dirty="0">
                <a:solidFill>
                  <a:schemeClr val="accent4"/>
                </a:solidFill>
                <a:ea typeface="+mn-ea"/>
                <a:cs typeface="+mn-cs"/>
              </a:rPr>
              <a:t>Semantic HTML</a:t>
            </a:r>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22"/>
          </p:nvPr>
        </p:nvSpPr>
        <p:spPr/>
        <p:txBody>
          <a:bodyPr/>
          <a:lstStyle/>
          <a:p>
            <a:fld id="{B5CEABB6-07DC-46E8-9B57-56EC44A396E5}" type="slidenum">
              <a:rPr lang="en-US" smtClean="0"/>
              <a:pPr/>
              <a:t>11</a:t>
            </a:fld>
            <a:endParaRPr lang="en-US" dirty="0"/>
          </a:p>
        </p:txBody>
      </p:sp>
      <p:grpSp>
        <p:nvGrpSpPr>
          <p:cNvPr id="15" name="Group 14">
            <a:extLst>
              <a:ext uri="{FF2B5EF4-FFF2-40B4-BE49-F238E27FC236}">
                <a16:creationId xmlns:a16="http://schemas.microsoft.com/office/drawing/2014/main" id="{227A7AB7-C335-5D03-8A53-B463437107B2}"/>
              </a:ext>
            </a:extLst>
          </p:cNvPr>
          <p:cNvGrpSpPr/>
          <p:nvPr/>
        </p:nvGrpSpPr>
        <p:grpSpPr>
          <a:xfrm>
            <a:off x="6235703" y="2990850"/>
            <a:ext cx="3822629" cy="3502025"/>
            <a:chOff x="445491" y="312360"/>
            <a:chExt cx="4949901" cy="3865358"/>
          </a:xfrm>
        </p:grpSpPr>
        <p:pic>
          <p:nvPicPr>
            <p:cNvPr id="6" name="Picture 5">
              <a:extLst>
                <a:ext uri="{FF2B5EF4-FFF2-40B4-BE49-F238E27FC236}">
                  <a16:creationId xmlns:a16="http://schemas.microsoft.com/office/drawing/2014/main" id="{A71E31C8-7F05-875D-D067-75D9B3CDA10C}"/>
                </a:ext>
              </a:extLst>
            </p:cNvPr>
            <p:cNvPicPr>
              <a:picLocks noChangeAspect="1"/>
            </p:cNvPicPr>
            <p:nvPr/>
          </p:nvPicPr>
          <p:blipFill>
            <a:blip r:embed="rId2"/>
            <a:stretch>
              <a:fillRect/>
            </a:stretch>
          </p:blipFill>
          <p:spPr>
            <a:xfrm>
              <a:off x="445491" y="312360"/>
              <a:ext cx="2276048" cy="3865358"/>
            </a:xfrm>
            <a:prstGeom prst="rect">
              <a:avLst/>
            </a:prstGeom>
          </p:spPr>
        </p:pic>
        <p:pic>
          <p:nvPicPr>
            <p:cNvPr id="13" name="Picture 12">
              <a:extLst>
                <a:ext uri="{FF2B5EF4-FFF2-40B4-BE49-F238E27FC236}">
                  <a16:creationId xmlns:a16="http://schemas.microsoft.com/office/drawing/2014/main" id="{9995FB5D-78FA-8C0C-B048-4EE8EA2F1FD3}"/>
                </a:ext>
              </a:extLst>
            </p:cNvPr>
            <p:cNvPicPr>
              <a:picLocks noChangeAspect="1"/>
            </p:cNvPicPr>
            <p:nvPr/>
          </p:nvPicPr>
          <p:blipFill>
            <a:blip r:embed="rId3"/>
            <a:stretch>
              <a:fillRect/>
            </a:stretch>
          </p:blipFill>
          <p:spPr>
            <a:xfrm>
              <a:off x="2721540" y="312360"/>
              <a:ext cx="2673852" cy="3865358"/>
            </a:xfrm>
            <a:prstGeom prst="rect">
              <a:avLst/>
            </a:prstGeom>
          </p:spPr>
        </p:pic>
      </p:grpSp>
      <p:grpSp>
        <p:nvGrpSpPr>
          <p:cNvPr id="16" name="Group 15">
            <a:extLst>
              <a:ext uri="{FF2B5EF4-FFF2-40B4-BE49-F238E27FC236}">
                <a16:creationId xmlns:a16="http://schemas.microsoft.com/office/drawing/2014/main" id="{1879350C-FF79-4218-2784-49E223F714F1}"/>
              </a:ext>
            </a:extLst>
          </p:cNvPr>
          <p:cNvGrpSpPr/>
          <p:nvPr/>
        </p:nvGrpSpPr>
        <p:grpSpPr>
          <a:xfrm>
            <a:off x="1015610" y="3292494"/>
            <a:ext cx="3955059" cy="3495675"/>
            <a:chOff x="6458408" y="340002"/>
            <a:chExt cx="4638716" cy="3649385"/>
          </a:xfrm>
        </p:grpSpPr>
        <p:pic>
          <p:nvPicPr>
            <p:cNvPr id="8" name="Picture 7">
              <a:extLst>
                <a:ext uri="{FF2B5EF4-FFF2-40B4-BE49-F238E27FC236}">
                  <a16:creationId xmlns:a16="http://schemas.microsoft.com/office/drawing/2014/main" id="{ECE68DE7-E897-A2F1-DD77-1617D1A67385}"/>
                </a:ext>
              </a:extLst>
            </p:cNvPr>
            <p:cNvPicPr>
              <a:picLocks noChangeAspect="1"/>
            </p:cNvPicPr>
            <p:nvPr/>
          </p:nvPicPr>
          <p:blipFill>
            <a:blip r:embed="rId4"/>
            <a:stretch>
              <a:fillRect/>
            </a:stretch>
          </p:blipFill>
          <p:spPr>
            <a:xfrm>
              <a:off x="6458408" y="340002"/>
              <a:ext cx="2384684" cy="3649385"/>
            </a:xfrm>
            <a:prstGeom prst="rect">
              <a:avLst/>
            </a:prstGeom>
          </p:spPr>
        </p:pic>
        <p:pic>
          <p:nvPicPr>
            <p:cNvPr id="11" name="Picture 10">
              <a:extLst>
                <a:ext uri="{FF2B5EF4-FFF2-40B4-BE49-F238E27FC236}">
                  <a16:creationId xmlns:a16="http://schemas.microsoft.com/office/drawing/2014/main" id="{EE1A0FA7-618C-B825-DE9C-54968B320E4F}"/>
                </a:ext>
              </a:extLst>
            </p:cNvPr>
            <p:cNvPicPr>
              <a:picLocks noChangeAspect="1"/>
            </p:cNvPicPr>
            <p:nvPr/>
          </p:nvPicPr>
          <p:blipFill>
            <a:blip r:embed="rId5"/>
            <a:stretch>
              <a:fillRect/>
            </a:stretch>
          </p:blipFill>
          <p:spPr>
            <a:xfrm>
              <a:off x="8843092" y="340002"/>
              <a:ext cx="2254032" cy="3649385"/>
            </a:xfrm>
            <a:prstGeom prst="rect">
              <a:avLst/>
            </a:prstGeom>
          </p:spPr>
        </p:pic>
      </p:grpSp>
      <p:sp>
        <p:nvSpPr>
          <p:cNvPr id="22" name="Text Placeholder 90">
            <a:extLst>
              <a:ext uri="{FF2B5EF4-FFF2-40B4-BE49-F238E27FC236}">
                <a16:creationId xmlns:a16="http://schemas.microsoft.com/office/drawing/2014/main" id="{47EE18DA-16C0-8667-E100-7A253E2911BD}"/>
              </a:ext>
            </a:extLst>
          </p:cNvPr>
          <p:cNvSpPr txBox="1">
            <a:spLocks/>
          </p:cNvSpPr>
          <p:nvPr/>
        </p:nvSpPr>
        <p:spPr>
          <a:xfrm>
            <a:off x="6167986" y="1403432"/>
            <a:ext cx="3955957" cy="5745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Without Semantic HTML</a:t>
            </a:r>
          </a:p>
        </p:txBody>
      </p:sp>
      <p:sp>
        <p:nvSpPr>
          <p:cNvPr id="23" name="Text Placeholder 105">
            <a:extLst>
              <a:ext uri="{FF2B5EF4-FFF2-40B4-BE49-F238E27FC236}">
                <a16:creationId xmlns:a16="http://schemas.microsoft.com/office/drawing/2014/main" id="{5FB27179-E9A7-0749-5765-3853B4144561}"/>
              </a:ext>
            </a:extLst>
          </p:cNvPr>
          <p:cNvSpPr txBox="1">
            <a:spLocks/>
          </p:cNvSpPr>
          <p:nvPr/>
        </p:nvSpPr>
        <p:spPr>
          <a:xfrm>
            <a:off x="7178073" y="4668995"/>
            <a:ext cx="4572000" cy="2052480"/>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32" name="Text Placeholder 90">
            <a:extLst>
              <a:ext uri="{FF2B5EF4-FFF2-40B4-BE49-F238E27FC236}">
                <a16:creationId xmlns:a16="http://schemas.microsoft.com/office/drawing/2014/main" id="{F0C4D294-5ECF-2828-954D-210D16508D55}"/>
              </a:ext>
            </a:extLst>
          </p:cNvPr>
          <p:cNvSpPr txBox="1">
            <a:spLocks/>
          </p:cNvSpPr>
          <p:nvPr/>
        </p:nvSpPr>
        <p:spPr>
          <a:xfrm>
            <a:off x="1197228" y="1403432"/>
            <a:ext cx="3955957" cy="5745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With Semantic HTML</a:t>
            </a:r>
          </a:p>
        </p:txBody>
      </p:sp>
    </p:spTree>
    <p:extLst>
      <p:ext uri="{BB962C8B-B14F-4D97-AF65-F5344CB8AC3E}">
        <p14:creationId xmlns:p14="http://schemas.microsoft.com/office/powerpoint/2010/main" val="2386429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Timeline&#10;&#10;Description automatically generated">
            <a:extLst>
              <a:ext uri="{FF2B5EF4-FFF2-40B4-BE49-F238E27FC236}">
                <a16:creationId xmlns:a16="http://schemas.microsoft.com/office/drawing/2014/main" id="{604EF5B7-C110-CA53-1BFD-59AAE3D7B4E6}"/>
              </a:ext>
            </a:extLst>
          </p:cNvPr>
          <p:cNvPicPr>
            <a:picLocks noChangeAspect="1"/>
          </p:cNvPicPr>
          <p:nvPr/>
        </p:nvPicPr>
        <p:blipFill>
          <a:blip r:embed="rId2"/>
          <a:stretch>
            <a:fillRect/>
          </a:stretch>
        </p:blipFill>
        <p:spPr>
          <a:xfrm>
            <a:off x="566737" y="2670175"/>
            <a:ext cx="5838825" cy="2057400"/>
          </a:xfrm>
          <a:prstGeom prst="rect">
            <a:avLst/>
          </a:prstGeom>
        </p:spPr>
      </p:pic>
      <p:sp>
        <p:nvSpPr>
          <p:cNvPr id="7" name="Slide Number Placeholder 6">
            <a:extLst>
              <a:ext uri="{FF2B5EF4-FFF2-40B4-BE49-F238E27FC236}">
                <a16:creationId xmlns:a16="http://schemas.microsoft.com/office/drawing/2014/main" id="{1C13A34D-D014-F9E1-5800-E803C9AF99D4}"/>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54" name="Title 1">
            <a:extLst>
              <a:ext uri="{FF2B5EF4-FFF2-40B4-BE49-F238E27FC236}">
                <a16:creationId xmlns:a16="http://schemas.microsoft.com/office/drawing/2014/main" id="{A0FB7C1A-590E-F04F-EC64-951A55C6DC15}"/>
              </a:ext>
            </a:extLst>
          </p:cNvPr>
          <p:cNvSpPr txBox="1">
            <a:spLocks/>
          </p:cNvSpPr>
          <p:nvPr/>
        </p:nvSpPr>
        <p:spPr>
          <a:xfrm>
            <a:off x="5573197" y="365125"/>
            <a:ext cx="590617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a:lstStyle>
          <a:p>
            <a:r>
              <a:rPr lang="en-US" sz="5400" dirty="0">
                <a:solidFill>
                  <a:schemeClr val="accent4"/>
                </a:solidFill>
                <a:ea typeface="+mn-ea"/>
                <a:cs typeface="+mn-cs"/>
              </a:rPr>
              <a:t>Using Tooltips</a:t>
            </a:r>
          </a:p>
        </p:txBody>
      </p:sp>
      <p:sp>
        <p:nvSpPr>
          <p:cNvPr id="59" name="Text Placeholder 105">
            <a:extLst>
              <a:ext uri="{FF2B5EF4-FFF2-40B4-BE49-F238E27FC236}">
                <a16:creationId xmlns:a16="http://schemas.microsoft.com/office/drawing/2014/main" id="{30756A6C-98F5-2DB4-9416-2F652DCFFE35}"/>
              </a:ext>
            </a:extLst>
          </p:cNvPr>
          <p:cNvSpPr txBox="1">
            <a:spLocks/>
          </p:cNvSpPr>
          <p:nvPr/>
        </p:nvSpPr>
        <p:spPr>
          <a:xfrm>
            <a:off x="6096000" y="2115039"/>
            <a:ext cx="5906171" cy="4640874"/>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Tooltips should include text alternatives that can be read by screen readers, so that users with visual impairments can understand the content of the tooltip.</a:t>
            </a:r>
          </a:p>
          <a:p>
            <a:pPr marL="285750" indent="-285750">
              <a:buFont typeface="Arial" panose="020B0604020202020204" pitchFamily="34" charset="0"/>
              <a:buChar char="•"/>
            </a:pPr>
            <a:r>
              <a:rPr lang="en-US" dirty="0"/>
              <a:t>Ensure keyboard accessibility</a:t>
            </a:r>
          </a:p>
          <a:p>
            <a:pPr marL="285750" indent="-285750">
              <a:buFont typeface="Arial" panose="020B0604020202020204" pitchFamily="34" charset="0"/>
              <a:buChar char="•"/>
            </a:pPr>
            <a:r>
              <a:rPr lang="en-US" dirty="0"/>
              <a:t>Use proper contrast</a:t>
            </a:r>
          </a:p>
          <a:p>
            <a:pPr marL="285750" indent="-285750">
              <a:buFont typeface="Arial" panose="020B0604020202020204" pitchFamily="34" charset="0"/>
              <a:buChar char="•"/>
            </a:pPr>
            <a:r>
              <a:rPr lang="en-US" dirty="0"/>
              <a:t>Avoid using color alone to convey information.</a:t>
            </a:r>
          </a:p>
          <a:p>
            <a:pPr marL="285750" indent="-285750">
              <a:buFont typeface="Arial" panose="020B0604020202020204" pitchFamily="34" charset="0"/>
              <a:buChar char="•"/>
            </a:pPr>
            <a:r>
              <a:rPr lang="en-US" dirty="0"/>
              <a:t>The label for the trigger element (e.g. button, link) that opens the tooltip should be clear and descriptive, so that users with disabilities can understand what the tooltip contains.</a:t>
            </a:r>
          </a:p>
          <a:p>
            <a:pPr marL="285750" indent="-285750">
              <a:buFont typeface="Arial" panose="020B0604020202020204" pitchFamily="34" charset="0"/>
              <a:buChar char="•"/>
            </a:pPr>
            <a:r>
              <a:rPr lang="en-US" dirty="0"/>
              <a:t>Use semantic HTML to ensure proper labeling and accessibility to assistive technologies.</a:t>
            </a:r>
          </a:p>
          <a:p>
            <a:pPr marL="285750" indent="-285750">
              <a:buFont typeface="Arial" panose="020B0604020202020204" pitchFamily="34" charset="0"/>
              <a:buChar char="•"/>
            </a:pPr>
            <a:r>
              <a:rPr lang="en-US" dirty="0"/>
              <a:t>Regularly test the tooltips with assistive technologies, such as screen readers, to ensure that they are accessible and usable for users with disabilities.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57241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p:txBody>
          <a:bodyPr/>
          <a:lstStyle/>
          <a:p>
            <a:r>
              <a:rPr lang="en-US" dirty="0"/>
              <a:t>Accessibility in action</a:t>
            </a:r>
          </a:p>
        </p:txBody>
      </p:sp>
      <p:pic>
        <p:nvPicPr>
          <p:cNvPr id="81" name="Picture Placeholder 10" descr="Flower in a glass container">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a:blip r:embed="rId2"/>
          <a:srcRect t="35955" b="35955"/>
          <a:stretch/>
        </p:blipFill>
        <p:spPr>
          <a:xfrm>
            <a:off x="0" y="4572000"/>
            <a:ext cx="12188952" cy="2286000"/>
          </a:xfrm>
        </p:spPr>
      </p:pic>
      <p:sp>
        <p:nvSpPr>
          <p:cNvPr id="20" name="Text Placeholder 3">
            <a:extLst>
              <a:ext uri="{FF2B5EF4-FFF2-40B4-BE49-F238E27FC236}">
                <a16:creationId xmlns:a16="http://schemas.microsoft.com/office/drawing/2014/main" id="{5833C762-2D13-2627-6B55-AB91F5D6D255}"/>
              </a:ext>
            </a:extLst>
          </p:cNvPr>
          <p:cNvSpPr txBox="1">
            <a:spLocks/>
          </p:cNvSpPr>
          <p:nvPr/>
        </p:nvSpPr>
        <p:spPr>
          <a:xfrm>
            <a:off x="4933140" y="1605196"/>
            <a:ext cx="6267432" cy="3647605"/>
          </a:xfrm>
          <a:prstGeom prst="rect">
            <a:avLst/>
          </a:prstGeom>
          <a:solidFill>
            <a:schemeClr val="bg1"/>
          </a:solidFill>
          <a:ln w="12700">
            <a:solidFill>
              <a:schemeClr val="tx2">
                <a:lumMod val="20000"/>
                <a:lumOff val="80000"/>
              </a:schemeClr>
            </a:solidFill>
          </a:ln>
        </p:spPr>
        <p:txBody>
          <a:bodyPr vert="horz" lIns="91440" tIns="45720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200" b="0" kern="120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Headings and Labels</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38200" y="1605197"/>
            <a:ext cx="3210331" cy="3647605"/>
          </a:xfrm>
        </p:spPr>
        <p:txBody>
          <a:bodyPr/>
          <a:lstStyle/>
          <a:p>
            <a:r>
              <a:rPr lang="en-ZA" dirty="0"/>
              <a:t>Link Purpose</a:t>
            </a:r>
          </a:p>
        </p:txBody>
      </p:sp>
      <p:pic>
        <p:nvPicPr>
          <p:cNvPr id="5" name="Picture 4">
            <a:extLst>
              <a:ext uri="{FF2B5EF4-FFF2-40B4-BE49-F238E27FC236}">
                <a16:creationId xmlns:a16="http://schemas.microsoft.com/office/drawing/2014/main" id="{A22B821D-79E4-32C7-FF14-8D85B84B9A87}"/>
              </a:ext>
            </a:extLst>
          </p:cNvPr>
          <p:cNvPicPr>
            <a:picLocks noChangeAspect="1"/>
          </p:cNvPicPr>
          <p:nvPr/>
        </p:nvPicPr>
        <p:blipFill>
          <a:blip r:embed="rId3"/>
          <a:stretch>
            <a:fillRect/>
          </a:stretch>
        </p:blipFill>
        <p:spPr>
          <a:xfrm>
            <a:off x="1150336" y="2767926"/>
            <a:ext cx="2586058" cy="1322144"/>
          </a:xfrm>
          <a:prstGeom prst="rect">
            <a:avLst/>
          </a:prstGeom>
        </p:spPr>
      </p:pic>
      <p:pic>
        <p:nvPicPr>
          <p:cNvPr id="7" name="Picture 6">
            <a:extLst>
              <a:ext uri="{FF2B5EF4-FFF2-40B4-BE49-F238E27FC236}">
                <a16:creationId xmlns:a16="http://schemas.microsoft.com/office/drawing/2014/main" id="{6D3B42B2-163D-5F52-8735-201588396227}"/>
              </a:ext>
            </a:extLst>
          </p:cNvPr>
          <p:cNvPicPr>
            <a:picLocks noChangeAspect="1"/>
          </p:cNvPicPr>
          <p:nvPr/>
        </p:nvPicPr>
        <p:blipFill>
          <a:blip r:embed="rId4"/>
          <a:stretch>
            <a:fillRect/>
          </a:stretch>
        </p:blipFill>
        <p:spPr>
          <a:xfrm>
            <a:off x="6724058" y="2559220"/>
            <a:ext cx="2838826" cy="2290358"/>
          </a:xfrm>
          <a:prstGeom prst="rect">
            <a:avLst/>
          </a:prstGeom>
        </p:spPr>
      </p:pic>
    </p:spTree>
    <p:extLst>
      <p:ext uri="{BB962C8B-B14F-4D97-AF65-F5344CB8AC3E}">
        <p14:creationId xmlns:p14="http://schemas.microsoft.com/office/powerpoint/2010/main" val="77417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Pastel workspace setup">
            <a:extLst>
              <a:ext uri="{FF2B5EF4-FFF2-40B4-BE49-F238E27FC236}">
                <a16:creationId xmlns:a16="http://schemas.microsoft.com/office/drawing/2014/main" id="{25554A15-C7B9-435F-88E0-E4DC9ABD8A3E}"/>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779747"/>
            <a:ext cx="8682164" cy="1828799"/>
          </a:xfrm>
          <a:solidFill>
            <a:schemeClr val="accent6">
              <a:alpha val="90000"/>
            </a:schemeClr>
          </a:solidFill>
        </p:spPr>
        <p:txBody>
          <a:bodyPr anchor="ctr" anchorCtr="1"/>
          <a:lstStyle/>
          <a:p>
            <a:br>
              <a:rPr lang="en-US" dirty="0"/>
            </a:br>
            <a:r>
              <a:rPr lang="en-US" dirty="0"/>
              <a:t>Understandable</a:t>
            </a:r>
          </a:p>
        </p:txBody>
      </p:sp>
    </p:spTree>
    <p:extLst>
      <p:ext uri="{BB962C8B-B14F-4D97-AF65-F5344CB8AC3E}">
        <p14:creationId xmlns:p14="http://schemas.microsoft.com/office/powerpoint/2010/main" val="896256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solidFill>
                  <a:schemeClr val="tx1">
                    <a:lumMod val="75000"/>
                    <a:lumOff val="25000"/>
                  </a:schemeClr>
                </a:solidFill>
              </a:rPr>
              <a:t>Addressing Understandability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749172"/>
            <a:ext cx="3931920" cy="338328"/>
          </a:xfrm>
        </p:spPr>
        <p:txBody>
          <a:bodyPr vert="horz" lIns="91440" tIns="45720" rIns="91440" bIns="45720" rtlCol="0" anchor="t">
            <a:noAutofit/>
          </a:bodyPr>
          <a:lstStyle/>
          <a:p>
            <a:r>
              <a:rPr lang="en-US" b="1" dirty="0"/>
              <a:t>Guideline 3.1 Readable</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Text content is readable and understandable</a:t>
            </a:r>
          </a:p>
          <a:p>
            <a:endParaRPr lang="en-US" dirty="0"/>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7405878" y="2689288"/>
            <a:ext cx="3931920" cy="338328"/>
          </a:xfrm>
        </p:spPr>
        <p:txBody>
          <a:bodyPr>
            <a:noAutofit/>
          </a:bodyPr>
          <a:lstStyle/>
          <a:p>
            <a:r>
              <a:rPr lang="en-US" dirty="0"/>
              <a:t>Language of the Page</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7405878" y="3027615"/>
            <a:ext cx="4572000" cy="1315309"/>
          </a:xfrm>
        </p:spPr>
        <p:txBody>
          <a:bodyPr/>
          <a:lstStyle/>
          <a:p>
            <a:pPr marL="285750" indent="-285750">
              <a:buFont typeface="Arial" panose="020B0604020202020204" pitchFamily="34" charset="0"/>
              <a:buChar char="•"/>
            </a:pPr>
            <a:r>
              <a:rPr lang="en-US" dirty="0"/>
              <a:t>Default human language of the page is programmatically determined</a:t>
            </a:r>
          </a:p>
          <a:p>
            <a:pPr marL="285750" indent="-285750">
              <a:buFont typeface="Arial" panose="020B0604020202020204" pitchFamily="34" charset="0"/>
              <a:buChar char="•"/>
            </a:pPr>
            <a:r>
              <a:rPr lang="en-US" dirty="0"/>
              <a:t>Abbreviations or acronyms will have a mechanism for identifying the expanded form or meaning</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15</a:t>
            </a:fld>
            <a:endParaRPr lang="en-US" dirty="0"/>
          </a:p>
        </p:txBody>
      </p:sp>
      <p:pic>
        <p:nvPicPr>
          <p:cNvPr id="13" name="Picture Placeholder 12" descr="People working on ideas">
            <a:extLst>
              <a:ext uri="{FF2B5EF4-FFF2-40B4-BE49-F238E27FC236}">
                <a16:creationId xmlns:a16="http://schemas.microsoft.com/office/drawing/2014/main" id="{C45580E3-4295-47DF-B7F5-C9FC42641D4B}"/>
              </a:ext>
            </a:extLst>
          </p:cNvPr>
          <p:cNvPicPr>
            <a:picLocks noGrp="1" noChangeAspect="1"/>
          </p:cNvPicPr>
          <p:nvPr>
            <p:ph type="pic" sz="quarter" idx="13"/>
          </p:nvPr>
        </p:nvPicPr>
        <p:blipFill>
          <a:blip r:embed="rId2"/>
          <a:srcRect l="17739" r="17739"/>
          <a:stretch/>
        </p:blipFill>
        <p:spPr>
          <a:xfrm>
            <a:off x="0" y="0"/>
            <a:ext cx="6096000" cy="6181725"/>
          </a:xfrm>
        </p:spPr>
      </p:pic>
    </p:spTree>
    <p:extLst>
      <p:ext uri="{BB962C8B-B14F-4D97-AF65-F5344CB8AC3E}">
        <p14:creationId xmlns:p14="http://schemas.microsoft.com/office/powerpoint/2010/main" val="1107443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solidFill>
                  <a:schemeClr val="tx1">
                    <a:lumMod val="75000"/>
                    <a:lumOff val="25000"/>
                  </a:schemeClr>
                </a:solidFill>
              </a:rPr>
              <a:t>Addressing Understandability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749172"/>
            <a:ext cx="3931920" cy="338328"/>
          </a:xfrm>
        </p:spPr>
        <p:txBody>
          <a:bodyPr vert="horz" lIns="91440" tIns="45720" rIns="91440" bIns="45720" rtlCol="0" anchor="t">
            <a:noAutofit/>
          </a:bodyPr>
          <a:lstStyle/>
          <a:p>
            <a:r>
              <a:rPr lang="en-US" b="1" dirty="0"/>
              <a:t>Guideline 3.2 Predictable</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Make Web pages appear and operate in predictable ways</a:t>
            </a:r>
          </a:p>
          <a:p>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16</a:t>
            </a:fld>
            <a:endParaRPr lang="en-US" dirty="0"/>
          </a:p>
        </p:txBody>
      </p:sp>
      <p:pic>
        <p:nvPicPr>
          <p:cNvPr id="10" name="Picture Placeholder 9" descr="Light bulb on yellow background with sketched light beams and cord">
            <a:extLst>
              <a:ext uri="{FF2B5EF4-FFF2-40B4-BE49-F238E27FC236}">
                <a16:creationId xmlns:a16="http://schemas.microsoft.com/office/drawing/2014/main" id="{BCAF9F94-E566-80EE-A31F-8C139CCADCBB}"/>
              </a:ext>
            </a:extLst>
          </p:cNvPr>
          <p:cNvPicPr>
            <a:picLocks noGrp="1" noChangeAspect="1"/>
          </p:cNvPicPr>
          <p:nvPr>
            <p:ph type="pic" sz="quarter" idx="13"/>
          </p:nvPr>
        </p:nvPicPr>
        <p:blipFill>
          <a:blip r:embed="rId2"/>
          <a:srcRect l="19897" r="19897"/>
          <a:stretch/>
        </p:blipFill>
        <p:spPr>
          <a:xfrm>
            <a:off x="-95251" y="0"/>
            <a:ext cx="6711191" cy="6858000"/>
          </a:xfrm>
        </p:spPr>
      </p:pic>
      <p:sp>
        <p:nvSpPr>
          <p:cNvPr id="19" name="Text Placeholder 90">
            <a:extLst>
              <a:ext uri="{FF2B5EF4-FFF2-40B4-BE49-F238E27FC236}">
                <a16:creationId xmlns:a16="http://schemas.microsoft.com/office/drawing/2014/main" id="{CBD5D3A6-1B92-8D92-B67B-FAE1ACC66652}"/>
              </a:ext>
            </a:extLst>
          </p:cNvPr>
          <p:cNvSpPr txBox="1">
            <a:spLocks/>
          </p:cNvSpPr>
          <p:nvPr/>
        </p:nvSpPr>
        <p:spPr>
          <a:xfrm>
            <a:off x="7558278" y="2841688"/>
            <a:ext cx="3931920" cy="3383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Consistent Navigation</a:t>
            </a:r>
          </a:p>
        </p:txBody>
      </p:sp>
      <p:sp>
        <p:nvSpPr>
          <p:cNvPr id="20" name="Text Placeholder 105">
            <a:extLst>
              <a:ext uri="{FF2B5EF4-FFF2-40B4-BE49-F238E27FC236}">
                <a16:creationId xmlns:a16="http://schemas.microsoft.com/office/drawing/2014/main" id="{D301D849-863B-85EC-ED93-2B6859B213B8}"/>
              </a:ext>
            </a:extLst>
          </p:cNvPr>
          <p:cNvSpPr txBox="1">
            <a:spLocks/>
          </p:cNvSpPr>
          <p:nvPr/>
        </p:nvSpPr>
        <p:spPr>
          <a:xfrm>
            <a:off x="7612886" y="3117276"/>
            <a:ext cx="4572000" cy="2788224"/>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Navigational mechanisms that are repeated on multiple Web pages within a set of Web pages occur in the same relative order each time they are repeated, unless a change is initiated by the user</a:t>
            </a:r>
          </a:p>
          <a:p>
            <a:pPr marL="285750" indent="-285750">
              <a:buFont typeface="Arial" panose="020B0604020202020204" pitchFamily="34" charset="0"/>
              <a:buChar char="•"/>
            </a:pPr>
            <a:r>
              <a:rPr lang="en-US" dirty="0"/>
              <a:t>We will be implementing a header and footer that will be present on every page in the site, allowing for consistent navigation mechanisms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2448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6400800" y="600075"/>
            <a:ext cx="4953000" cy="5829300"/>
          </a:xfrm>
        </p:spPr>
        <p:txBody>
          <a:bodyPr>
            <a:normAutofit/>
          </a:bodyPr>
          <a:lstStyle/>
          <a:p>
            <a:pPr marL="342900" indent="-342900">
              <a:buFont typeface="Arial" panose="020B0604020202020204" pitchFamily="34" charset="0"/>
              <a:buChar char="•"/>
            </a:pPr>
            <a:r>
              <a:rPr lang="en-US" sz="2100" dirty="0"/>
              <a:t>A well-structured layout and navigation system makes it easier for users to find the information they are looking for and move around the site. </a:t>
            </a:r>
            <a:br>
              <a:rPr lang="en-US" sz="2100" dirty="0"/>
            </a:br>
            <a:endParaRPr lang="en-US" sz="2100" dirty="0"/>
          </a:p>
          <a:p>
            <a:pPr marL="342900" indent="-342900">
              <a:buFont typeface="Arial" panose="020B0604020202020204" pitchFamily="34" charset="0"/>
              <a:buChar char="•"/>
            </a:pPr>
            <a:r>
              <a:rPr lang="en-US" sz="2100" dirty="0"/>
              <a:t>We hope to create a layout and navigation structure that can be easily navigated using only the keyboard.</a:t>
            </a:r>
            <a:br>
              <a:rPr lang="en-US" sz="2100" dirty="0"/>
            </a:br>
            <a:endParaRPr lang="en-US" sz="2100" dirty="0"/>
          </a:p>
          <a:p>
            <a:pPr marL="342900" indent="-342900">
              <a:buFont typeface="Arial" panose="020B0604020202020204" pitchFamily="34" charset="0"/>
              <a:buChar char="•"/>
            </a:pPr>
            <a:r>
              <a:rPr lang="en-US" sz="2100" dirty="0"/>
              <a:t>A well-structured layout and navigation system can help screen reader users to quickly and easily understand the content and structure of our blog.</a:t>
            </a:r>
          </a:p>
          <a:p>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14" name="Picture Placeholder 5" descr="Pins in a map">
            <a:extLst>
              <a:ext uri="{FF2B5EF4-FFF2-40B4-BE49-F238E27FC236}">
                <a16:creationId xmlns:a16="http://schemas.microsoft.com/office/drawing/2014/main" id="{6554337E-838B-DC7D-4393-2C3E5558ECC1}"/>
              </a:ext>
            </a:extLst>
          </p:cNvPr>
          <p:cNvPicPr>
            <a:picLocks noChangeAspect="1"/>
          </p:cNvPicPr>
          <p:nvPr/>
        </p:nvPicPr>
        <p:blipFill>
          <a:blip r:embed="rId2"/>
          <a:srcRect l="4344" r="4344"/>
          <a:stretch/>
        </p:blipFill>
        <p:spPr>
          <a:xfrm>
            <a:off x="390525" y="876299"/>
            <a:ext cx="5637276" cy="4114800"/>
          </a:xfrm>
          <a:prstGeom prst="rect">
            <a:avLst/>
          </a:prstGeom>
        </p:spPr>
      </p:pic>
    </p:spTree>
    <p:extLst>
      <p:ext uri="{BB962C8B-B14F-4D97-AF65-F5344CB8AC3E}">
        <p14:creationId xmlns:p14="http://schemas.microsoft.com/office/powerpoint/2010/main" val="2066037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A colorful light bulb with business icons">
            <a:extLst>
              <a:ext uri="{FF2B5EF4-FFF2-40B4-BE49-F238E27FC236}">
                <a16:creationId xmlns:a16="http://schemas.microsoft.com/office/drawing/2014/main" id="{25554A15-C7B9-435F-88E0-E4DC9ABD8A3E}"/>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990601"/>
            <a:ext cx="8682164" cy="1828799"/>
          </a:xfrm>
          <a:solidFill>
            <a:schemeClr val="accent6">
              <a:alpha val="90000"/>
            </a:schemeClr>
          </a:solidFill>
        </p:spPr>
        <p:txBody>
          <a:bodyPr anchor="ctr"/>
          <a:lstStyle/>
          <a:p>
            <a:br>
              <a:rPr lang="en-US" dirty="0"/>
            </a:br>
            <a:r>
              <a:rPr lang="en-US" dirty="0"/>
              <a:t>Robustness &amp; Backend Best Practices</a:t>
            </a:r>
            <a:br>
              <a:rPr lang="en-US" dirty="0"/>
            </a:br>
            <a:endParaRPr lang="en-US" sz="1400" b="1" dirty="0">
              <a:latin typeface="+mn-lt"/>
              <a:ea typeface="+mn-ea"/>
              <a:cs typeface="+mn-cs"/>
            </a:endParaRPr>
          </a:p>
        </p:txBody>
      </p:sp>
    </p:spTree>
    <p:extLst>
      <p:ext uri="{BB962C8B-B14F-4D97-AF65-F5344CB8AC3E}">
        <p14:creationId xmlns:p14="http://schemas.microsoft.com/office/powerpoint/2010/main" val="59707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solidFill>
                  <a:schemeClr val="tx1">
                    <a:lumMod val="75000"/>
                    <a:lumOff val="25000"/>
                  </a:schemeClr>
                </a:solidFill>
              </a:rPr>
              <a:t>Addressing Robustness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749172"/>
            <a:ext cx="3931920" cy="338328"/>
          </a:xfrm>
        </p:spPr>
        <p:txBody>
          <a:bodyPr vert="horz" lIns="91440" tIns="45720" rIns="91440" bIns="45720" rtlCol="0" anchor="t">
            <a:noAutofit/>
          </a:bodyPr>
          <a:lstStyle/>
          <a:p>
            <a:r>
              <a:rPr lang="en-US" b="1" dirty="0"/>
              <a:t>Guideline 4.1 Compatible</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Maximize compatibility with current and future user agents, including assistive technologies</a:t>
            </a:r>
          </a:p>
          <a:p>
            <a:endParaRPr lang="en-US" dirty="0"/>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7405878" y="2689288"/>
            <a:ext cx="3931920" cy="338328"/>
          </a:xfrm>
        </p:spPr>
        <p:txBody>
          <a:bodyPr>
            <a:noAutofit/>
          </a:bodyPr>
          <a:lstStyle/>
          <a:p>
            <a:r>
              <a:rPr lang="en-US" dirty="0"/>
              <a:t>Parsing</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7405878" y="3027615"/>
            <a:ext cx="4572000" cy="3077910"/>
          </a:xfrm>
        </p:spPr>
        <p:txBody>
          <a:bodyPr/>
          <a:lstStyle/>
          <a:p>
            <a:pPr marL="285750" indent="-285750">
              <a:buFont typeface="Arial" panose="020B0604020202020204" pitchFamily="34" charset="0"/>
              <a:buChar char="•"/>
            </a:pPr>
            <a:r>
              <a:rPr lang="en-US" dirty="0"/>
              <a:t>Ensuring that web content is understandable by different types of software:</a:t>
            </a:r>
          </a:p>
          <a:p>
            <a:pPr marL="742950" lvl="1" indent="-285750">
              <a:buFont typeface="Arial" panose="020B0604020202020204" pitchFamily="34" charset="0"/>
              <a:buChar char="•"/>
            </a:pPr>
            <a:r>
              <a:rPr lang="en-US" dirty="0"/>
              <a:t>Complete start and end tags</a:t>
            </a:r>
          </a:p>
          <a:p>
            <a:pPr marL="742950" lvl="1" indent="-285750">
              <a:buFont typeface="Arial" panose="020B0604020202020204" pitchFamily="34" charset="0"/>
              <a:buChar char="•"/>
            </a:pPr>
            <a:r>
              <a:rPr lang="en-US" dirty="0"/>
              <a:t>Appropriate nesting by specification</a:t>
            </a:r>
          </a:p>
          <a:p>
            <a:pPr marL="742950" lvl="1" indent="-285750">
              <a:buFont typeface="Arial" panose="020B0604020202020204" pitchFamily="34" charset="0"/>
              <a:buChar char="•"/>
            </a:pPr>
            <a:r>
              <a:rPr lang="en-US" dirty="0"/>
              <a:t>No duplicate attributes</a:t>
            </a:r>
          </a:p>
          <a:p>
            <a:pPr marL="742950" lvl="1" indent="-285750">
              <a:buFont typeface="Arial" panose="020B0604020202020204" pitchFamily="34" charset="0"/>
              <a:buChar char="•"/>
            </a:pPr>
            <a:r>
              <a:rPr lang="en-US" dirty="0"/>
              <a:t>IDs are unique</a:t>
            </a:r>
          </a:p>
          <a:p>
            <a:pPr marL="285750" indent="-285750">
              <a:buFont typeface="Arial" panose="020B0604020202020204" pitchFamily="34" charset="0"/>
              <a:buChar char="•"/>
            </a:pPr>
            <a:r>
              <a:rPr lang="en-US" dirty="0"/>
              <a:t>Code Review</a:t>
            </a:r>
          </a:p>
          <a:p>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19</a:t>
            </a:fld>
            <a:endParaRPr lang="en-US" dirty="0"/>
          </a:p>
        </p:txBody>
      </p:sp>
      <p:pic>
        <p:nvPicPr>
          <p:cNvPr id="13" name="Picture Placeholder 12" descr="Assorted 3D shapes art">
            <a:extLst>
              <a:ext uri="{FF2B5EF4-FFF2-40B4-BE49-F238E27FC236}">
                <a16:creationId xmlns:a16="http://schemas.microsoft.com/office/drawing/2014/main" id="{C45580E3-4295-47DF-B7F5-C9FC42641D4B}"/>
              </a:ext>
            </a:extLst>
          </p:cNvPr>
          <p:cNvPicPr>
            <a:picLocks noGrp="1" noChangeAspect="1"/>
          </p:cNvPicPr>
          <p:nvPr>
            <p:ph type="pic" sz="quarter" idx="13"/>
          </p:nvPr>
        </p:nvPicPr>
        <p:blipFill>
          <a:blip r:embed="rId2"/>
          <a:srcRect l="13020" r="13020"/>
          <a:stretch/>
        </p:blipFill>
        <p:spPr>
          <a:xfrm>
            <a:off x="0" y="365125"/>
            <a:ext cx="6096000" cy="6181725"/>
          </a:xfrm>
        </p:spPr>
      </p:pic>
    </p:spTree>
    <p:extLst>
      <p:ext uri="{BB962C8B-B14F-4D97-AF65-F5344CB8AC3E}">
        <p14:creationId xmlns:p14="http://schemas.microsoft.com/office/powerpoint/2010/main" val="21508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b="1" dirty="0">
                <a:solidFill>
                  <a:schemeClr val="tx1">
                    <a:lumMod val="65000"/>
                    <a:lumOff val="35000"/>
                  </a:schemeClr>
                </a:solidFill>
              </a:rPr>
              <a:t>WCAG Guidelines</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24000" y="1569438"/>
            <a:ext cx="4114800" cy="457200"/>
          </a:xfrm>
        </p:spPr>
        <p:txBody>
          <a:bodyPr vert="horz" lIns="91440" tIns="45720" rIns="91440" bIns="45720" rtlCol="0" anchor="b">
            <a:normAutofit/>
          </a:bodyPr>
          <a:lstStyle/>
          <a:p>
            <a:r>
              <a:rPr lang="en-US" sz="2400" dirty="0">
                <a:solidFill>
                  <a:schemeClr val="tx1">
                    <a:lumMod val="75000"/>
                    <a:lumOff val="25000"/>
                  </a:schemeClr>
                </a:solidFill>
              </a:rPr>
              <a:t>Perceivable</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53200" y="1569496"/>
            <a:ext cx="4114800" cy="457200"/>
          </a:xfrm>
        </p:spPr>
        <p:txBody>
          <a:bodyPr anchor="b">
            <a:normAutofit/>
          </a:bodyPr>
          <a:lstStyle/>
          <a:p>
            <a:r>
              <a:rPr lang="en-US" sz="2400" dirty="0">
                <a:solidFill>
                  <a:schemeClr val="tx1">
                    <a:lumMod val="75000"/>
                    <a:lumOff val="25000"/>
                  </a:schemeClr>
                </a:solidFill>
              </a:rPr>
              <a:t>Operable</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24000" y="2045355"/>
            <a:ext cx="4114800" cy="914400"/>
          </a:xfrm>
        </p:spPr>
        <p:txBody>
          <a:bodyPr/>
          <a:lstStyle/>
          <a:p>
            <a:r>
              <a:rPr lang="en-US" dirty="0"/>
              <a:t>The content should be presented in a way that allows users to perceive it regardless of their sensory abilities. Text must have sufficient contrast with the background and be large enough to be read, and visual and audio content must have a text alternative.</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53200" y="2032399"/>
            <a:ext cx="4114800" cy="914400"/>
          </a:xfrm>
        </p:spPr>
        <p:txBody>
          <a:bodyPr/>
          <a:lstStyle/>
          <a:p>
            <a:r>
              <a:rPr lang="en-US" dirty="0"/>
              <a:t>The UI must be designed in a way that allows users to interact with the content, regardless of their physical abilities. For example, navigation must be possible with a keyboard, and users must be able to pause, stop, or hide content that may cause seizures.</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6" y="4153547"/>
            <a:ext cx="4114800" cy="457200"/>
          </a:xfrm>
        </p:spPr>
        <p:txBody>
          <a:bodyPr>
            <a:normAutofit/>
          </a:bodyPr>
          <a:lstStyle/>
          <a:p>
            <a:r>
              <a:rPr lang="en-US" sz="2400" dirty="0">
                <a:solidFill>
                  <a:schemeClr val="tx1">
                    <a:lumMod val="75000"/>
                    <a:lumOff val="25000"/>
                  </a:schemeClr>
                </a:solidFill>
              </a:rPr>
              <a:t>Understandable</a:t>
            </a:r>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53200" y="4153547"/>
            <a:ext cx="4114800" cy="457200"/>
          </a:xfrm>
        </p:spPr>
        <p:txBody>
          <a:bodyPr>
            <a:normAutofit/>
          </a:bodyPr>
          <a:lstStyle/>
          <a:p>
            <a:r>
              <a:rPr lang="en-US" sz="2400" dirty="0">
                <a:solidFill>
                  <a:schemeClr val="tx1">
                    <a:lumMod val="75000"/>
                    <a:lumOff val="25000"/>
                  </a:schemeClr>
                </a:solidFill>
              </a:rPr>
              <a:t>Robust</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6" y="4629464"/>
            <a:ext cx="4114800" cy="914400"/>
          </a:xfrm>
        </p:spPr>
        <p:txBody>
          <a:bodyPr/>
          <a:lstStyle/>
          <a:p>
            <a:r>
              <a:rPr lang="en-US" dirty="0"/>
              <a:t>The content must be written and organized in a way that makes it possible for users to understand it, regardless of their cognitive abilities. </a:t>
            </a:r>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53200" y="4616450"/>
            <a:ext cx="4114800" cy="914400"/>
          </a:xfrm>
        </p:spPr>
        <p:txBody>
          <a:bodyPr/>
          <a:lstStyle/>
          <a:p>
            <a:r>
              <a:rPr lang="en-US" dirty="0"/>
              <a:t>Content should be created in a way that allows for it to be interpreted by a wide range of technologies, including assistive technologies used by people with disabilities. HTML must be used correctly and consistently, and CSS must not be used to convey important information </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a:t>Pitch deck title</a:t>
            </a:r>
            <a:endParaRPr lang="en-US" dirty="0"/>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pic>
        <p:nvPicPr>
          <p:cNvPr id="24" name="Picture 23" descr="A picture containing cup, coffee, table, indoor&#10;&#10;Description automatically generated">
            <a:extLst>
              <a:ext uri="{FF2B5EF4-FFF2-40B4-BE49-F238E27FC236}">
                <a16:creationId xmlns:a16="http://schemas.microsoft.com/office/drawing/2014/main" id="{EDC8885D-E2CD-EF3B-3CD7-B4B1934DE835}"/>
              </a:ext>
            </a:extLst>
          </p:cNvPr>
          <p:cNvPicPr>
            <a:picLocks noChangeAspect="1"/>
          </p:cNvPicPr>
          <p:nvPr/>
        </p:nvPicPr>
        <p:blipFill>
          <a:blip r:embed="rId2"/>
          <a:stretch>
            <a:fillRect/>
          </a:stretch>
        </p:blipFill>
        <p:spPr>
          <a:xfrm>
            <a:off x="10583694" y="0"/>
            <a:ext cx="1608306" cy="2476858"/>
          </a:xfrm>
          <a:prstGeom prst="rect">
            <a:avLst/>
          </a:prstGeom>
        </p:spPr>
      </p:pic>
      <p:pic>
        <p:nvPicPr>
          <p:cNvPr id="26" name="Picture 25" descr="A picture containing indoor, cup, food, dessert&#10;&#10;Description automatically generated">
            <a:extLst>
              <a:ext uri="{FF2B5EF4-FFF2-40B4-BE49-F238E27FC236}">
                <a16:creationId xmlns:a16="http://schemas.microsoft.com/office/drawing/2014/main" id="{78CBF22B-EBEC-23C3-295D-F96BD386903D}"/>
              </a:ext>
            </a:extLst>
          </p:cNvPr>
          <p:cNvPicPr>
            <a:picLocks noChangeAspect="1"/>
          </p:cNvPicPr>
          <p:nvPr/>
        </p:nvPicPr>
        <p:blipFill>
          <a:blip r:embed="rId3"/>
          <a:stretch>
            <a:fillRect/>
          </a:stretch>
        </p:blipFill>
        <p:spPr>
          <a:xfrm>
            <a:off x="0" y="4705349"/>
            <a:ext cx="1412139" cy="2152651"/>
          </a:xfrm>
          <a:prstGeom prst="rect">
            <a:avLst/>
          </a:prstGeom>
        </p:spPr>
      </p:pic>
    </p:spTree>
    <p:extLst>
      <p:ext uri="{BB962C8B-B14F-4D97-AF65-F5344CB8AC3E}">
        <p14:creationId xmlns:p14="http://schemas.microsoft.com/office/powerpoint/2010/main" val="3516879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solidFill>
                  <a:schemeClr val="tx1">
                    <a:lumMod val="75000"/>
                    <a:lumOff val="25000"/>
                  </a:schemeClr>
                </a:solidFill>
              </a:rPr>
              <a:t>Addressing Robustness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749172"/>
            <a:ext cx="3931920" cy="338328"/>
          </a:xfrm>
        </p:spPr>
        <p:txBody>
          <a:bodyPr vert="horz" lIns="91440" tIns="45720" rIns="91440" bIns="45720" rtlCol="0" anchor="t">
            <a:noAutofit/>
          </a:bodyPr>
          <a:lstStyle/>
          <a:p>
            <a:r>
              <a:rPr lang="en-US" b="1" dirty="0"/>
              <a:t>Guideline 4.1 Compatible</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Maximize compatibility with current and future user agents, including assistive technologies</a:t>
            </a:r>
          </a:p>
          <a:p>
            <a:endParaRPr lang="en-US" dirty="0"/>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7405878" y="2689288"/>
            <a:ext cx="3931920" cy="338328"/>
          </a:xfrm>
        </p:spPr>
        <p:txBody>
          <a:bodyPr>
            <a:noAutofit/>
          </a:bodyPr>
          <a:lstStyle/>
          <a:p>
            <a:r>
              <a:rPr lang="en-US" dirty="0"/>
              <a:t>Status Messages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7405878" y="3027615"/>
            <a:ext cx="4572000" cy="3155071"/>
          </a:xfrm>
        </p:spPr>
        <p:txBody>
          <a:bodyPr/>
          <a:lstStyle/>
          <a:p>
            <a:pPr marL="285750" indent="-285750">
              <a:buFont typeface="Arial" panose="020B0604020202020204" pitchFamily="34" charset="0"/>
              <a:buChar char="•"/>
            </a:pPr>
            <a:r>
              <a:rPr lang="en-US" dirty="0"/>
              <a:t>Status messages will be programmatically determined through role or properties such that they can be presented to the user by assistive technologies without receiving focus</a:t>
            </a:r>
          </a:p>
          <a:p>
            <a:r>
              <a:rPr lang="en-US" dirty="0"/>
              <a:t>Statement contains:</a:t>
            </a:r>
          </a:p>
          <a:p>
            <a:pPr marL="342900" indent="-342900">
              <a:buFont typeface="+mj-lt"/>
              <a:buAutoNum type="arabicPeriod"/>
            </a:pPr>
            <a:r>
              <a:rPr lang="en-US" dirty="0"/>
              <a:t>Level of accessibility achieved</a:t>
            </a:r>
          </a:p>
          <a:p>
            <a:pPr marL="342900" indent="-342900">
              <a:buFont typeface="+mj-lt"/>
              <a:buAutoNum type="arabicPeriod"/>
            </a:pPr>
            <a:r>
              <a:rPr lang="en-US" dirty="0"/>
              <a:t>The version of guidelines used</a:t>
            </a:r>
          </a:p>
          <a:p>
            <a:pPr marL="342900" indent="-342900">
              <a:buFont typeface="+mj-lt"/>
              <a:buAutoNum type="arabicPeriod"/>
            </a:pPr>
            <a:r>
              <a:rPr lang="en-US" dirty="0"/>
              <a:t>A brief summary of the website’s accessibility status</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20</a:t>
            </a:fld>
            <a:endParaRPr lang="en-US" dirty="0"/>
          </a:p>
        </p:txBody>
      </p:sp>
      <p:pic>
        <p:nvPicPr>
          <p:cNvPr id="13" name="Picture Placeholder 12" descr="Room of identical cubicles">
            <a:extLst>
              <a:ext uri="{FF2B5EF4-FFF2-40B4-BE49-F238E27FC236}">
                <a16:creationId xmlns:a16="http://schemas.microsoft.com/office/drawing/2014/main" id="{C45580E3-4295-47DF-B7F5-C9FC42641D4B}"/>
              </a:ext>
            </a:extLst>
          </p:cNvPr>
          <p:cNvPicPr>
            <a:picLocks noGrp="1" noChangeAspect="1"/>
          </p:cNvPicPr>
          <p:nvPr>
            <p:ph type="pic" sz="quarter" idx="13"/>
          </p:nvPr>
        </p:nvPicPr>
        <p:blipFill>
          <a:blip r:embed="rId2"/>
          <a:srcRect l="13020" r="13020"/>
          <a:stretch/>
        </p:blipFill>
        <p:spPr>
          <a:xfrm>
            <a:off x="0" y="365125"/>
            <a:ext cx="6096000" cy="6181725"/>
          </a:xfrm>
        </p:spPr>
      </p:pic>
    </p:spTree>
    <p:extLst>
      <p:ext uri="{BB962C8B-B14F-4D97-AF65-F5344CB8AC3E}">
        <p14:creationId xmlns:p14="http://schemas.microsoft.com/office/powerpoint/2010/main" val="1602668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normAutofit fontScale="90000"/>
          </a:bodyPr>
          <a:lstStyle/>
          <a:p>
            <a:r>
              <a:rPr lang="en-US" dirty="0">
                <a:solidFill>
                  <a:schemeClr val="tx1">
                    <a:lumMod val="75000"/>
                    <a:lumOff val="25000"/>
                  </a:schemeClr>
                </a:solidFill>
              </a:rPr>
              <a:t>Addressing Robustness in </a:t>
            </a:r>
            <a:br>
              <a:rPr lang="en-US" dirty="0">
                <a:solidFill>
                  <a:schemeClr val="tx1">
                    <a:lumMod val="75000"/>
                    <a:lumOff val="25000"/>
                  </a:schemeClr>
                </a:solidFill>
              </a:rPr>
            </a:br>
            <a:r>
              <a:rPr lang="en-US" dirty="0">
                <a:solidFill>
                  <a:schemeClr val="tx1">
                    <a:lumMod val="75000"/>
                    <a:lumOff val="25000"/>
                  </a:schemeClr>
                </a:solidFill>
              </a:rPr>
              <a:t>Back-End Code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900672" y="2087476"/>
            <a:ext cx="3931920" cy="338328"/>
          </a:xfrm>
        </p:spPr>
        <p:txBody>
          <a:bodyPr vert="horz" lIns="91440" tIns="45720" rIns="91440" bIns="45720" rtlCol="0" anchor="t">
            <a:noAutofit/>
          </a:bodyPr>
          <a:lstStyle/>
          <a:p>
            <a:r>
              <a:rPr lang="en-US" b="1" dirty="0"/>
              <a:t>Code Clarity</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88318" y="2432279"/>
            <a:ext cx="4572000" cy="1907573"/>
          </a:xfrm>
        </p:spPr>
        <p:txBody>
          <a:bodyPr/>
          <a:lstStyle/>
          <a:p>
            <a:r>
              <a:rPr lang="en-US" dirty="0"/>
              <a:t>Maintaining easily identifiable functions and variables to improve readability</a:t>
            </a:r>
          </a:p>
          <a:p>
            <a:pPr marL="285750" indent="-285750">
              <a:buFont typeface="Arial" panose="020B0604020202020204" pitchFamily="34" charset="0"/>
              <a:buChar char="•"/>
            </a:pPr>
            <a:r>
              <a:rPr lang="en-US" dirty="0"/>
              <a:t>Streamlines the error handling and debugging process</a:t>
            </a:r>
          </a:p>
          <a:p>
            <a:pPr marL="285750" indent="-285750">
              <a:buFont typeface="Arial" panose="020B0604020202020204" pitchFamily="34" charset="0"/>
              <a:buChar char="•"/>
            </a:pPr>
            <a:r>
              <a:rPr lang="en-US" dirty="0"/>
              <a:t>Allows developers to quickly identify and assess which functions are cause errors.</a:t>
            </a:r>
          </a:p>
          <a:p>
            <a:pPr marL="285750" indent="-285750">
              <a:buFont typeface="Arial" panose="020B0604020202020204" pitchFamily="34" charset="0"/>
              <a:buChar char="•"/>
            </a:pPr>
            <a:endParaRPr lang="en-US" dirty="0"/>
          </a:p>
          <a:p>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21</a:t>
            </a:fld>
            <a:endParaRPr lang="en-US" dirty="0"/>
          </a:p>
        </p:txBody>
      </p:sp>
      <p:sp>
        <p:nvSpPr>
          <p:cNvPr id="25" name="Content Placeholder 2">
            <a:extLst>
              <a:ext uri="{FF2B5EF4-FFF2-40B4-BE49-F238E27FC236}">
                <a16:creationId xmlns:a16="http://schemas.microsoft.com/office/drawing/2014/main" id="{47DC78AE-C574-2D82-5970-07702CCA4FDC}"/>
              </a:ext>
            </a:extLst>
          </p:cNvPr>
          <p:cNvSpPr txBox="1">
            <a:spLocks/>
          </p:cNvSpPr>
          <p:nvPr/>
        </p:nvSpPr>
        <p:spPr>
          <a:xfrm>
            <a:off x="6900672" y="4144177"/>
            <a:ext cx="3931920" cy="33832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dirty="0"/>
              <a:t>Consistent Naming Conventions</a:t>
            </a:r>
          </a:p>
        </p:txBody>
      </p:sp>
      <p:sp>
        <p:nvSpPr>
          <p:cNvPr id="26" name="Text Placeholder 6">
            <a:extLst>
              <a:ext uri="{FF2B5EF4-FFF2-40B4-BE49-F238E27FC236}">
                <a16:creationId xmlns:a16="http://schemas.microsoft.com/office/drawing/2014/main" id="{B037BDFE-0A0E-2FE0-71D3-F68EBC2B2A10}"/>
              </a:ext>
            </a:extLst>
          </p:cNvPr>
          <p:cNvSpPr txBox="1">
            <a:spLocks/>
          </p:cNvSpPr>
          <p:nvPr/>
        </p:nvSpPr>
        <p:spPr>
          <a:xfrm>
            <a:off x="6888318" y="4488980"/>
            <a:ext cx="4572000" cy="1907573"/>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Help developers understand the purpose of different elements in the code</a:t>
            </a:r>
          </a:p>
          <a:p>
            <a:endParaRPr lang="en-US" dirty="0"/>
          </a:p>
        </p:txBody>
      </p:sp>
      <p:pic>
        <p:nvPicPr>
          <p:cNvPr id="5" name="Picture 4">
            <a:extLst>
              <a:ext uri="{FF2B5EF4-FFF2-40B4-BE49-F238E27FC236}">
                <a16:creationId xmlns:a16="http://schemas.microsoft.com/office/drawing/2014/main" id="{F382EE4F-C66F-A6F2-585F-B80FF04CF347}"/>
              </a:ext>
            </a:extLst>
          </p:cNvPr>
          <p:cNvPicPr>
            <a:picLocks noChangeAspect="1"/>
          </p:cNvPicPr>
          <p:nvPr/>
        </p:nvPicPr>
        <p:blipFill>
          <a:blip r:embed="rId2"/>
          <a:stretch>
            <a:fillRect/>
          </a:stretch>
        </p:blipFill>
        <p:spPr>
          <a:xfrm>
            <a:off x="1389726" y="3429000"/>
            <a:ext cx="4557543" cy="960285"/>
          </a:xfrm>
          <a:prstGeom prst="rect">
            <a:avLst/>
          </a:prstGeom>
        </p:spPr>
      </p:pic>
      <p:pic>
        <p:nvPicPr>
          <p:cNvPr id="29" name="Graphic 28" descr="Checkmark with solid fill">
            <a:extLst>
              <a:ext uri="{FF2B5EF4-FFF2-40B4-BE49-F238E27FC236}">
                <a16:creationId xmlns:a16="http://schemas.microsoft.com/office/drawing/2014/main" id="{DF29FA8B-7B0A-BDB7-FC7E-FB3686EBFC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2499" y="3792473"/>
            <a:ext cx="596812" cy="596812"/>
          </a:xfrm>
          <a:prstGeom prst="rect">
            <a:avLst/>
          </a:prstGeom>
        </p:spPr>
      </p:pic>
      <p:pic>
        <p:nvPicPr>
          <p:cNvPr id="8" name="Picture 7">
            <a:extLst>
              <a:ext uri="{FF2B5EF4-FFF2-40B4-BE49-F238E27FC236}">
                <a16:creationId xmlns:a16="http://schemas.microsoft.com/office/drawing/2014/main" id="{A5BF7AF8-228E-0C97-D314-0DD5082361FE}"/>
              </a:ext>
            </a:extLst>
          </p:cNvPr>
          <p:cNvPicPr>
            <a:picLocks noChangeAspect="1"/>
          </p:cNvPicPr>
          <p:nvPr/>
        </p:nvPicPr>
        <p:blipFill>
          <a:blip r:embed="rId5"/>
          <a:stretch>
            <a:fillRect/>
          </a:stretch>
        </p:blipFill>
        <p:spPr>
          <a:xfrm>
            <a:off x="1389726" y="2087476"/>
            <a:ext cx="4557543" cy="960285"/>
          </a:xfrm>
          <a:prstGeom prst="rect">
            <a:avLst/>
          </a:prstGeom>
        </p:spPr>
      </p:pic>
      <p:sp>
        <p:nvSpPr>
          <p:cNvPr id="28" name="&quot;Not Allowed&quot; Symbol 27">
            <a:extLst>
              <a:ext uri="{FF2B5EF4-FFF2-40B4-BE49-F238E27FC236}">
                <a16:creationId xmlns:a16="http://schemas.microsoft.com/office/drawing/2014/main" id="{D7838806-72D7-F0CD-D16C-49B72E01D3E6}"/>
              </a:ext>
            </a:extLst>
          </p:cNvPr>
          <p:cNvSpPr/>
          <p:nvPr/>
        </p:nvSpPr>
        <p:spPr>
          <a:xfrm>
            <a:off x="1620208" y="2468715"/>
            <a:ext cx="461395" cy="452223"/>
          </a:xfrm>
          <a:prstGeom prst="noSmoking">
            <a:avLst>
              <a:gd name="adj" fmla="val 911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785522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normAutofit fontScale="90000"/>
          </a:bodyPr>
          <a:lstStyle/>
          <a:p>
            <a:r>
              <a:rPr lang="en-US" dirty="0">
                <a:solidFill>
                  <a:schemeClr val="tx1">
                    <a:lumMod val="75000"/>
                    <a:lumOff val="25000"/>
                  </a:schemeClr>
                </a:solidFill>
              </a:rPr>
              <a:t>Addressing Robustness in </a:t>
            </a:r>
            <a:br>
              <a:rPr lang="en-US" dirty="0">
                <a:solidFill>
                  <a:schemeClr val="tx1">
                    <a:lumMod val="75000"/>
                    <a:lumOff val="25000"/>
                  </a:schemeClr>
                </a:solidFill>
              </a:rPr>
            </a:br>
            <a:r>
              <a:rPr lang="en-US" dirty="0">
                <a:solidFill>
                  <a:schemeClr val="tx1">
                    <a:lumMod val="75000"/>
                    <a:lumOff val="25000"/>
                  </a:schemeClr>
                </a:solidFill>
              </a:rPr>
              <a:t>Back-End Code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968247"/>
            <a:ext cx="3931920" cy="338328"/>
          </a:xfrm>
        </p:spPr>
        <p:txBody>
          <a:bodyPr vert="horz" lIns="91440" tIns="45720" rIns="91440" bIns="45720" rtlCol="0" anchor="t">
            <a:noAutofit/>
          </a:bodyPr>
          <a:lstStyle/>
          <a:p>
            <a:r>
              <a:rPr lang="en-US" b="1" dirty="0"/>
              <a:t>Documentation</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313050"/>
            <a:ext cx="4572000" cy="716337"/>
          </a:xfrm>
        </p:spPr>
        <p:txBody>
          <a:bodyPr/>
          <a:lstStyle/>
          <a:p>
            <a:r>
              <a:rPr lang="en-US" dirty="0"/>
              <a:t>Well-documented code provides clear explanations of purpose and functionality</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22</a:t>
            </a:fld>
            <a:endParaRPr lang="en-US" dirty="0"/>
          </a:p>
        </p:txBody>
      </p:sp>
      <p:pic>
        <p:nvPicPr>
          <p:cNvPr id="12" name="Picture 11">
            <a:extLst>
              <a:ext uri="{FF2B5EF4-FFF2-40B4-BE49-F238E27FC236}">
                <a16:creationId xmlns:a16="http://schemas.microsoft.com/office/drawing/2014/main" id="{064FC228-07D5-ECB2-85E7-CE29733BF9BA}"/>
              </a:ext>
            </a:extLst>
          </p:cNvPr>
          <p:cNvPicPr>
            <a:picLocks noChangeAspect="1"/>
          </p:cNvPicPr>
          <p:nvPr/>
        </p:nvPicPr>
        <p:blipFill>
          <a:blip r:embed="rId2"/>
          <a:stretch>
            <a:fillRect/>
          </a:stretch>
        </p:blipFill>
        <p:spPr>
          <a:xfrm>
            <a:off x="1318347" y="3418548"/>
            <a:ext cx="4777653" cy="3120364"/>
          </a:xfrm>
          <a:prstGeom prst="rect">
            <a:avLst/>
          </a:prstGeom>
        </p:spPr>
      </p:pic>
      <p:pic>
        <p:nvPicPr>
          <p:cNvPr id="18" name="Picture 17">
            <a:extLst>
              <a:ext uri="{FF2B5EF4-FFF2-40B4-BE49-F238E27FC236}">
                <a16:creationId xmlns:a16="http://schemas.microsoft.com/office/drawing/2014/main" id="{C6EC32A1-0C8B-8F39-3121-A1E5BB655EFB}"/>
              </a:ext>
            </a:extLst>
          </p:cNvPr>
          <p:cNvPicPr>
            <a:picLocks noChangeAspect="1"/>
          </p:cNvPicPr>
          <p:nvPr/>
        </p:nvPicPr>
        <p:blipFill>
          <a:blip r:embed="rId3"/>
          <a:stretch>
            <a:fillRect/>
          </a:stretch>
        </p:blipFill>
        <p:spPr>
          <a:xfrm>
            <a:off x="1318346" y="526138"/>
            <a:ext cx="4777653" cy="2790727"/>
          </a:xfrm>
          <a:prstGeom prst="rect">
            <a:avLst/>
          </a:prstGeom>
        </p:spPr>
      </p:pic>
      <p:sp>
        <p:nvSpPr>
          <p:cNvPr id="6" name="&quot;Not Allowed&quot; Symbol 5">
            <a:extLst>
              <a:ext uri="{FF2B5EF4-FFF2-40B4-BE49-F238E27FC236}">
                <a16:creationId xmlns:a16="http://schemas.microsoft.com/office/drawing/2014/main" id="{7AEDF2AF-72BB-DFFF-98D0-0A43F3974E0C}"/>
              </a:ext>
            </a:extLst>
          </p:cNvPr>
          <p:cNvSpPr/>
          <p:nvPr/>
        </p:nvSpPr>
        <p:spPr>
          <a:xfrm>
            <a:off x="1413615" y="2726777"/>
            <a:ext cx="492722" cy="511730"/>
          </a:xfrm>
          <a:prstGeom prst="noSmoking">
            <a:avLst>
              <a:gd name="adj" fmla="val 911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pic>
        <p:nvPicPr>
          <p:cNvPr id="13" name="Graphic 12" descr="Checkmark with solid fill">
            <a:extLst>
              <a:ext uri="{FF2B5EF4-FFF2-40B4-BE49-F238E27FC236}">
                <a16:creationId xmlns:a16="http://schemas.microsoft.com/office/drawing/2014/main" id="{9FF7D3D3-ADBE-99D4-D7C1-A752DD40CF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3242" y="5895355"/>
            <a:ext cx="596812" cy="596812"/>
          </a:xfrm>
          <a:prstGeom prst="rect">
            <a:avLst/>
          </a:prstGeom>
        </p:spPr>
      </p:pic>
    </p:spTree>
    <p:extLst>
      <p:ext uri="{BB962C8B-B14F-4D97-AF65-F5344CB8AC3E}">
        <p14:creationId xmlns:p14="http://schemas.microsoft.com/office/powerpoint/2010/main" val="3744558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normAutofit fontScale="90000"/>
          </a:bodyPr>
          <a:lstStyle/>
          <a:p>
            <a:r>
              <a:rPr lang="en-US" dirty="0">
                <a:solidFill>
                  <a:schemeClr val="tx1">
                    <a:lumMod val="75000"/>
                    <a:lumOff val="25000"/>
                  </a:schemeClr>
                </a:solidFill>
              </a:rPr>
              <a:t>Addressing Robustness in </a:t>
            </a:r>
            <a:br>
              <a:rPr lang="en-US" dirty="0">
                <a:solidFill>
                  <a:schemeClr val="tx1">
                    <a:lumMod val="75000"/>
                    <a:lumOff val="25000"/>
                  </a:schemeClr>
                </a:solidFill>
              </a:rPr>
            </a:br>
            <a:r>
              <a:rPr lang="en-US" dirty="0">
                <a:solidFill>
                  <a:schemeClr val="tx1">
                    <a:lumMod val="75000"/>
                    <a:lumOff val="25000"/>
                  </a:schemeClr>
                </a:solidFill>
              </a:rPr>
              <a:t>Back-End Code</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23</a:t>
            </a:fld>
            <a:endParaRPr lang="en-US" dirty="0"/>
          </a:p>
        </p:txBody>
      </p:sp>
      <p:sp>
        <p:nvSpPr>
          <p:cNvPr id="25" name="Content Placeholder 2">
            <a:extLst>
              <a:ext uri="{FF2B5EF4-FFF2-40B4-BE49-F238E27FC236}">
                <a16:creationId xmlns:a16="http://schemas.microsoft.com/office/drawing/2014/main" id="{47DC78AE-C574-2D82-5970-07702CCA4FDC}"/>
              </a:ext>
            </a:extLst>
          </p:cNvPr>
          <p:cNvSpPr txBox="1">
            <a:spLocks/>
          </p:cNvSpPr>
          <p:nvPr/>
        </p:nvSpPr>
        <p:spPr>
          <a:xfrm>
            <a:off x="6858000" y="2149140"/>
            <a:ext cx="3931920" cy="33832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dirty="0"/>
              <a:t>Modularization of Code</a:t>
            </a:r>
          </a:p>
        </p:txBody>
      </p:sp>
      <p:sp>
        <p:nvSpPr>
          <p:cNvPr id="26" name="Text Placeholder 6">
            <a:extLst>
              <a:ext uri="{FF2B5EF4-FFF2-40B4-BE49-F238E27FC236}">
                <a16:creationId xmlns:a16="http://schemas.microsoft.com/office/drawing/2014/main" id="{B037BDFE-0A0E-2FE0-71D3-F68EBC2B2A10}"/>
              </a:ext>
            </a:extLst>
          </p:cNvPr>
          <p:cNvSpPr txBox="1">
            <a:spLocks/>
          </p:cNvSpPr>
          <p:nvPr/>
        </p:nvSpPr>
        <p:spPr>
          <a:xfrm>
            <a:off x="6858000" y="2552427"/>
            <a:ext cx="4572000" cy="1907573"/>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Modular code is broken up into small, reusable components</a:t>
            </a:r>
          </a:p>
          <a:p>
            <a:pPr marL="285750" indent="-285750">
              <a:buFont typeface="Arial" panose="020B0604020202020204" pitchFamily="34" charset="0"/>
              <a:buChar char="•"/>
            </a:pPr>
            <a:r>
              <a:rPr lang="en-US" dirty="0"/>
              <a:t>Easier to maintain</a:t>
            </a:r>
          </a:p>
          <a:p>
            <a:pPr marL="285750" indent="-285750">
              <a:buFont typeface="Arial" panose="020B0604020202020204" pitchFamily="34" charset="0"/>
              <a:buChar char="•"/>
            </a:pPr>
            <a:r>
              <a:rPr lang="en-US" dirty="0"/>
              <a:t>Easier to scale</a:t>
            </a:r>
          </a:p>
        </p:txBody>
      </p:sp>
      <p:pic>
        <p:nvPicPr>
          <p:cNvPr id="11" name="Picture 10">
            <a:extLst>
              <a:ext uri="{FF2B5EF4-FFF2-40B4-BE49-F238E27FC236}">
                <a16:creationId xmlns:a16="http://schemas.microsoft.com/office/drawing/2014/main" id="{4D82A852-48EA-CD01-57AC-0E0FA3E1BA31}"/>
              </a:ext>
            </a:extLst>
          </p:cNvPr>
          <p:cNvPicPr>
            <a:picLocks noChangeAspect="1"/>
          </p:cNvPicPr>
          <p:nvPr/>
        </p:nvPicPr>
        <p:blipFill>
          <a:blip r:embed="rId2"/>
          <a:stretch>
            <a:fillRect/>
          </a:stretch>
        </p:blipFill>
        <p:spPr>
          <a:xfrm>
            <a:off x="1271159" y="2627302"/>
            <a:ext cx="4824841" cy="3119888"/>
          </a:xfrm>
          <a:prstGeom prst="rect">
            <a:avLst/>
          </a:prstGeom>
        </p:spPr>
      </p:pic>
      <p:pic>
        <p:nvPicPr>
          <p:cNvPr id="15" name="Picture 14">
            <a:extLst>
              <a:ext uri="{FF2B5EF4-FFF2-40B4-BE49-F238E27FC236}">
                <a16:creationId xmlns:a16="http://schemas.microsoft.com/office/drawing/2014/main" id="{723A115C-6BF5-4643-528C-632ED3DEB69D}"/>
              </a:ext>
            </a:extLst>
          </p:cNvPr>
          <p:cNvPicPr>
            <a:picLocks noChangeAspect="1"/>
          </p:cNvPicPr>
          <p:nvPr/>
        </p:nvPicPr>
        <p:blipFill>
          <a:blip r:embed="rId3"/>
          <a:stretch>
            <a:fillRect/>
          </a:stretch>
        </p:blipFill>
        <p:spPr>
          <a:xfrm>
            <a:off x="1271159" y="848037"/>
            <a:ext cx="4824841" cy="1470267"/>
          </a:xfrm>
          <a:prstGeom prst="rect">
            <a:avLst/>
          </a:prstGeom>
        </p:spPr>
      </p:pic>
      <p:pic>
        <p:nvPicPr>
          <p:cNvPr id="13" name="Graphic 12" descr="Checkmark with solid fill">
            <a:extLst>
              <a:ext uri="{FF2B5EF4-FFF2-40B4-BE49-F238E27FC236}">
                <a16:creationId xmlns:a16="http://schemas.microsoft.com/office/drawing/2014/main" id="{9FF7D3D3-ADBE-99D4-D7C1-A752DD40CF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02265" y="5003243"/>
            <a:ext cx="596812" cy="596812"/>
          </a:xfrm>
          <a:prstGeom prst="rect">
            <a:avLst/>
          </a:prstGeom>
        </p:spPr>
      </p:pic>
      <p:sp>
        <p:nvSpPr>
          <p:cNvPr id="6" name="&quot;Not Allowed&quot; Symbol 5">
            <a:extLst>
              <a:ext uri="{FF2B5EF4-FFF2-40B4-BE49-F238E27FC236}">
                <a16:creationId xmlns:a16="http://schemas.microsoft.com/office/drawing/2014/main" id="{7AEDF2AF-72BB-DFFF-98D0-0A43F3974E0C}"/>
              </a:ext>
            </a:extLst>
          </p:cNvPr>
          <p:cNvSpPr/>
          <p:nvPr/>
        </p:nvSpPr>
        <p:spPr>
          <a:xfrm>
            <a:off x="1322139" y="1712285"/>
            <a:ext cx="492722" cy="511730"/>
          </a:xfrm>
          <a:prstGeom prst="noSmoking">
            <a:avLst>
              <a:gd name="adj" fmla="val 911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874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normAutofit fontScale="90000"/>
          </a:bodyPr>
          <a:lstStyle/>
          <a:p>
            <a:r>
              <a:rPr lang="en-US" dirty="0">
                <a:solidFill>
                  <a:schemeClr val="tx1">
                    <a:lumMod val="75000"/>
                    <a:lumOff val="25000"/>
                  </a:schemeClr>
                </a:solidFill>
              </a:rPr>
              <a:t>Addressing Robustness in </a:t>
            </a:r>
            <a:br>
              <a:rPr lang="en-US" dirty="0">
                <a:solidFill>
                  <a:schemeClr val="tx1">
                    <a:lumMod val="75000"/>
                    <a:lumOff val="25000"/>
                  </a:schemeClr>
                </a:solidFill>
              </a:rPr>
            </a:br>
            <a:r>
              <a:rPr lang="en-US" dirty="0">
                <a:solidFill>
                  <a:schemeClr val="tx1">
                    <a:lumMod val="75000"/>
                    <a:lumOff val="25000"/>
                  </a:schemeClr>
                </a:solidFill>
              </a:rPr>
              <a:t>Back-End Code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2154514"/>
            <a:ext cx="3931920" cy="338328"/>
          </a:xfrm>
        </p:spPr>
        <p:txBody>
          <a:bodyPr vert="horz" lIns="91440" tIns="45720" rIns="91440" bIns="45720" rtlCol="0" anchor="t">
            <a:noAutofit/>
          </a:bodyPr>
          <a:lstStyle/>
          <a:p>
            <a:r>
              <a:rPr lang="en-US" b="1" dirty="0"/>
              <a:t>Readability</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499317"/>
            <a:ext cx="4572000" cy="1907573"/>
          </a:xfrm>
        </p:spPr>
        <p:txBody>
          <a:bodyPr/>
          <a:lstStyle/>
          <a:p>
            <a:r>
              <a:rPr lang="en-US" dirty="0"/>
              <a:t>Readable code is: </a:t>
            </a:r>
          </a:p>
          <a:p>
            <a:pPr marL="285750" indent="-285750">
              <a:buFont typeface="Arial" panose="020B0604020202020204" pitchFamily="34" charset="0"/>
              <a:buChar char="•"/>
            </a:pPr>
            <a:r>
              <a:rPr lang="en-US" dirty="0"/>
              <a:t>Easier to understand</a:t>
            </a:r>
          </a:p>
          <a:p>
            <a:pPr marL="285750" indent="-285750">
              <a:buFont typeface="Arial" panose="020B0604020202020204" pitchFamily="34" charset="0"/>
              <a:buChar char="•"/>
            </a:pPr>
            <a:r>
              <a:rPr lang="en-US" dirty="0"/>
              <a:t>Helps developers understand structure and functionality</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24</a:t>
            </a:fld>
            <a:endParaRPr lang="en-US" dirty="0"/>
          </a:p>
        </p:txBody>
      </p:sp>
      <p:pic>
        <p:nvPicPr>
          <p:cNvPr id="12" name="Picture 11">
            <a:extLst>
              <a:ext uri="{FF2B5EF4-FFF2-40B4-BE49-F238E27FC236}">
                <a16:creationId xmlns:a16="http://schemas.microsoft.com/office/drawing/2014/main" id="{50FC673A-1BDC-03EB-B8E6-C89EBA1CE30B}"/>
              </a:ext>
            </a:extLst>
          </p:cNvPr>
          <p:cNvPicPr>
            <a:picLocks noChangeAspect="1"/>
          </p:cNvPicPr>
          <p:nvPr/>
        </p:nvPicPr>
        <p:blipFill>
          <a:blip r:embed="rId2"/>
          <a:stretch>
            <a:fillRect/>
          </a:stretch>
        </p:blipFill>
        <p:spPr>
          <a:xfrm>
            <a:off x="1587631" y="3429000"/>
            <a:ext cx="4114800" cy="1123950"/>
          </a:xfrm>
          <a:prstGeom prst="rect">
            <a:avLst/>
          </a:prstGeom>
        </p:spPr>
      </p:pic>
      <p:pic>
        <p:nvPicPr>
          <p:cNvPr id="29" name="Graphic 28" descr="Checkmark with solid fill">
            <a:extLst>
              <a:ext uri="{FF2B5EF4-FFF2-40B4-BE49-F238E27FC236}">
                <a16:creationId xmlns:a16="http://schemas.microsoft.com/office/drawing/2014/main" id="{DF29FA8B-7B0A-BDB7-FC7E-FB3686EBFC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6037" y="4057846"/>
            <a:ext cx="457200" cy="457200"/>
          </a:xfrm>
          <a:prstGeom prst="rect">
            <a:avLst/>
          </a:prstGeom>
        </p:spPr>
      </p:pic>
      <p:pic>
        <p:nvPicPr>
          <p:cNvPr id="18" name="Picture 17">
            <a:extLst>
              <a:ext uri="{FF2B5EF4-FFF2-40B4-BE49-F238E27FC236}">
                <a16:creationId xmlns:a16="http://schemas.microsoft.com/office/drawing/2014/main" id="{C461A731-3305-94E9-CC35-E3B35429596C}"/>
              </a:ext>
            </a:extLst>
          </p:cNvPr>
          <p:cNvPicPr>
            <a:picLocks noChangeAspect="1"/>
          </p:cNvPicPr>
          <p:nvPr/>
        </p:nvPicPr>
        <p:blipFill>
          <a:blip r:embed="rId5"/>
          <a:stretch>
            <a:fillRect/>
          </a:stretch>
        </p:blipFill>
        <p:spPr>
          <a:xfrm>
            <a:off x="1573343" y="1799803"/>
            <a:ext cx="4143375" cy="1047750"/>
          </a:xfrm>
          <a:prstGeom prst="rect">
            <a:avLst/>
          </a:prstGeom>
        </p:spPr>
      </p:pic>
      <p:sp>
        <p:nvSpPr>
          <p:cNvPr id="28" name="&quot;Not Allowed&quot; Symbol 27">
            <a:extLst>
              <a:ext uri="{FF2B5EF4-FFF2-40B4-BE49-F238E27FC236}">
                <a16:creationId xmlns:a16="http://schemas.microsoft.com/office/drawing/2014/main" id="{D7838806-72D7-F0CD-D16C-49B72E01D3E6}"/>
              </a:ext>
            </a:extLst>
          </p:cNvPr>
          <p:cNvSpPr/>
          <p:nvPr/>
        </p:nvSpPr>
        <p:spPr>
          <a:xfrm>
            <a:off x="1691842" y="2323678"/>
            <a:ext cx="461395" cy="452223"/>
          </a:xfrm>
          <a:prstGeom prst="noSmoking">
            <a:avLst>
              <a:gd name="adj" fmla="val 911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86722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p:txBody>
          <a:bodyPr/>
          <a:lstStyle/>
          <a:p>
            <a:fld id="{B5CEABB6-07DC-46E8-9B57-56EC44A396E5}" type="slidenum">
              <a:rPr lang="en-US" smtClean="0"/>
              <a:pPr/>
              <a:t>25</a:t>
            </a:fld>
            <a:endParaRPr lang="en-US" dirty="0"/>
          </a:p>
        </p:txBody>
      </p:sp>
      <p:pic>
        <p:nvPicPr>
          <p:cNvPr id="19" name="Picture Placeholder 5" descr="'The End' typed on a typewriter">
            <a:extLst>
              <a:ext uri="{FF2B5EF4-FFF2-40B4-BE49-F238E27FC236}">
                <a16:creationId xmlns:a16="http://schemas.microsoft.com/office/drawing/2014/main" id="{BC2004CA-6F4C-693B-28CD-E2EE2B551586}"/>
              </a:ext>
              <a:ext uri="{C183D7F6-B498-43B3-948B-1728B52AA6E4}">
                <adec:decorative xmlns:adec="http://schemas.microsoft.com/office/drawing/2017/decorative" val="0"/>
              </a:ext>
            </a:extLst>
          </p:cNvPr>
          <p:cNvPicPr>
            <a:picLocks noGrp="1" noChangeAspect="1"/>
          </p:cNvPicPr>
          <p:nvPr>
            <p:ph type="pic" sz="quarter" idx="15"/>
          </p:nvPr>
        </p:nvPicPr>
        <p:blipFill>
          <a:blip r:embed="rId2"/>
          <a:srcRect l="4479" r="4479"/>
          <a:stretch/>
        </p:blipFill>
        <p:spPr>
          <a:xfrm>
            <a:off x="3277393" y="1371600"/>
            <a:ext cx="5637213" cy="4114800"/>
          </a:xfrm>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Generic color swatch book with computer and components">
            <a:extLst>
              <a:ext uri="{FF2B5EF4-FFF2-40B4-BE49-F238E27FC236}">
                <a16:creationId xmlns:a16="http://schemas.microsoft.com/office/drawing/2014/main" id="{25554A15-C7B9-435F-88E0-E4DC9ABD8A3E}"/>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746460"/>
            <a:ext cx="8682164" cy="1828799"/>
          </a:xfrm>
          <a:solidFill>
            <a:schemeClr val="accent6">
              <a:alpha val="90000"/>
            </a:schemeClr>
          </a:solidFill>
        </p:spPr>
        <p:txBody>
          <a:bodyPr anchor="ctr" anchorCtr="1"/>
          <a:lstStyle/>
          <a:p>
            <a:br>
              <a:rPr lang="en-US" dirty="0"/>
            </a:br>
            <a:r>
              <a:rPr lang="en-US" dirty="0"/>
              <a:t>Perceivable</a:t>
            </a:r>
            <a:endParaRPr lang="en-US" sz="1400" b="1" dirty="0">
              <a:latin typeface="+mn-lt"/>
              <a:ea typeface="+mn-ea"/>
              <a:cs typeface="+mn-cs"/>
            </a:endParaRPr>
          </a:p>
        </p:txBody>
      </p:sp>
      <p:sp>
        <p:nvSpPr>
          <p:cNvPr id="10" name="Title 21">
            <a:extLst>
              <a:ext uri="{FF2B5EF4-FFF2-40B4-BE49-F238E27FC236}">
                <a16:creationId xmlns:a16="http://schemas.microsoft.com/office/drawing/2014/main" id="{A2491587-938D-EE13-C1F2-924EB0F411AD}"/>
              </a:ext>
            </a:extLst>
          </p:cNvPr>
          <p:cNvSpPr txBox="1">
            <a:spLocks/>
          </p:cNvSpPr>
          <p:nvPr/>
        </p:nvSpPr>
        <p:spPr>
          <a:xfrm>
            <a:off x="1" y="6007768"/>
            <a:ext cx="4403558" cy="850232"/>
          </a:xfrm>
          <a:prstGeom prst="rect">
            <a:avLst/>
          </a:prstGeom>
          <a:solidFill>
            <a:schemeClr val="accent6">
              <a:alpha val="90000"/>
            </a:schemeClr>
          </a:solidFill>
        </p:spPr>
        <p:txBody>
          <a:bodyPr vert="horz" lIns="1371600" tIns="0" rIns="91440" bIns="0" rtlCol="0" anchor="ctr">
            <a:noAutofit/>
          </a:bodyPr>
          <a:lstStyle>
            <a:lvl1pPr algn="ctr" defTabSz="914400" rtl="0" eaLnBrk="1" latinLnBrk="0" hangingPunct="1">
              <a:lnSpc>
                <a:spcPct val="90000"/>
              </a:lnSpc>
              <a:spcBef>
                <a:spcPct val="0"/>
              </a:spcBef>
              <a:buNone/>
              <a:defRPr sz="5400" kern="1200">
                <a:solidFill>
                  <a:schemeClr val="tx1">
                    <a:lumMod val="65000"/>
                    <a:lumOff val="35000"/>
                  </a:schemeClr>
                </a:solidFill>
                <a:latin typeface="+mj-lt"/>
                <a:ea typeface="+mj-ea"/>
                <a:cs typeface="+mj-cs"/>
              </a:defRPr>
            </a:lvl1pPr>
          </a:lstStyle>
          <a:p>
            <a:pPr algn="l"/>
            <a:r>
              <a:rPr lang="en-US" sz="2000" dirty="0"/>
              <a:t>Alt text: Generic color swatch book with computer and components</a:t>
            </a:r>
          </a:p>
        </p:txBody>
      </p:sp>
    </p:spTree>
    <p:extLst>
      <p:ext uri="{BB962C8B-B14F-4D97-AF65-F5344CB8AC3E}">
        <p14:creationId xmlns:p14="http://schemas.microsoft.com/office/powerpoint/2010/main" val="228236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solidFill>
                  <a:schemeClr val="tx1">
                    <a:lumMod val="75000"/>
                    <a:lumOff val="25000"/>
                  </a:schemeClr>
                </a:solidFill>
              </a:rPr>
              <a:t>Addressing Perceivability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749172"/>
            <a:ext cx="3931920" cy="338328"/>
          </a:xfrm>
        </p:spPr>
        <p:txBody>
          <a:bodyPr vert="horz" lIns="91440" tIns="45720" rIns="91440" bIns="45720" rtlCol="0" anchor="t">
            <a:noAutofit/>
          </a:bodyPr>
          <a:lstStyle/>
          <a:p>
            <a:r>
              <a:rPr lang="en-US" b="1" dirty="0"/>
              <a:t>Guideline 1.1 Text Alternatives</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Provide text alternatives for any non-text content so that it can be changed into other forms people need</a:t>
            </a:r>
          </a:p>
          <a:p>
            <a:endParaRPr lang="en-US" dirty="0"/>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7405878" y="4406694"/>
            <a:ext cx="3931920" cy="338328"/>
          </a:xfrm>
        </p:spPr>
        <p:txBody>
          <a:bodyPr>
            <a:noAutofit/>
          </a:bodyPr>
          <a:lstStyle/>
          <a:p>
            <a:r>
              <a:rPr lang="en-US" dirty="0"/>
              <a:t>Icon Tooltips</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7482078" y="4683473"/>
            <a:ext cx="4572000" cy="530352"/>
          </a:xfrm>
        </p:spPr>
        <p:txBody>
          <a:bodyPr/>
          <a:lstStyle/>
          <a:p>
            <a:pPr marL="285750" indent="-285750">
              <a:buFont typeface="Arial" panose="020B0604020202020204" pitchFamily="34" charset="0"/>
              <a:buChar char="•"/>
            </a:pPr>
            <a:r>
              <a:rPr lang="en-US" dirty="0"/>
              <a:t>Adding descriptive text to icons prevents confusion and ensures site navigation can be understood</a:t>
            </a:r>
          </a:p>
          <a:p>
            <a:pPr marL="285750" indent="-285750">
              <a:buFont typeface="Arial" panose="020B0604020202020204" pitchFamily="34" charset="0"/>
              <a:buChar char="•"/>
            </a:pPr>
            <a:r>
              <a:rPr lang="en-US" dirty="0"/>
              <a:t>Tooltips should persist until the hover is removed or the user dismisses the message</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7405878" y="2689288"/>
            <a:ext cx="3931920" cy="338328"/>
          </a:xfrm>
        </p:spPr>
        <p:txBody>
          <a:bodyPr>
            <a:noAutofit/>
          </a:bodyPr>
          <a:lstStyle/>
          <a:p>
            <a:r>
              <a:rPr lang="en-US" dirty="0"/>
              <a:t>Image Alt Text</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7405878" y="3027615"/>
            <a:ext cx="4572000" cy="1315309"/>
          </a:xfrm>
        </p:spPr>
        <p:txBody>
          <a:bodyPr/>
          <a:lstStyle/>
          <a:p>
            <a:pPr marL="285750" indent="-285750">
              <a:buFont typeface="Arial" panose="020B0604020202020204" pitchFamily="34" charset="0"/>
              <a:buChar char="•"/>
            </a:pPr>
            <a:r>
              <a:rPr lang="en-US" dirty="0"/>
              <a:t>Descriptive text for images for users who may have issues perceiving content</a:t>
            </a:r>
          </a:p>
          <a:p>
            <a:pPr marL="285750" indent="-285750">
              <a:buFont typeface="Arial" panose="020B0604020202020204" pitchFamily="34" charset="0"/>
              <a:buChar char="•"/>
            </a:pPr>
            <a:r>
              <a:rPr lang="en-US" dirty="0"/>
              <a:t>Using correct html tags to ensure alt text is readable by screen readers</a:t>
            </a:r>
          </a:p>
          <a:p>
            <a:pPr marL="285750" indent="-285750">
              <a:buFont typeface="Arial" panose="020B0604020202020204" pitchFamily="34" charset="0"/>
              <a:buChar char="•"/>
            </a:pPr>
            <a:endParaRPr lang="en-US" dirty="0"/>
          </a:p>
          <a:p>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pic>
        <p:nvPicPr>
          <p:cNvPr id="13" name="Picture Placeholder 12" descr="Graphical user interface, diagram&#10;&#10;Description automatically generated">
            <a:extLst>
              <a:ext uri="{FF2B5EF4-FFF2-40B4-BE49-F238E27FC236}">
                <a16:creationId xmlns:a16="http://schemas.microsoft.com/office/drawing/2014/main" id="{C45580E3-4295-47DF-B7F5-C9FC42641D4B}"/>
              </a:ext>
            </a:extLst>
          </p:cNvPr>
          <p:cNvPicPr>
            <a:picLocks noGrp="1" noChangeAspect="1"/>
          </p:cNvPicPr>
          <p:nvPr>
            <p:ph type="pic" sz="quarter" idx="13"/>
          </p:nvPr>
        </p:nvPicPr>
        <p:blipFill rotWithShape="1">
          <a:blip r:embed="rId2"/>
          <a:srcRect l="3037" r="3037" b="9861"/>
          <a:stretch/>
        </p:blipFill>
        <p:spPr>
          <a:xfrm>
            <a:off x="0" y="0"/>
            <a:ext cx="6096000" cy="6181725"/>
          </a:xfrm>
        </p:spPr>
      </p:pic>
    </p:spTree>
    <p:extLst>
      <p:ext uri="{BB962C8B-B14F-4D97-AF65-F5344CB8AC3E}">
        <p14:creationId xmlns:p14="http://schemas.microsoft.com/office/powerpoint/2010/main" val="1401199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solidFill>
                  <a:schemeClr val="tx1">
                    <a:lumMod val="75000"/>
                    <a:lumOff val="25000"/>
                  </a:schemeClr>
                </a:solidFill>
              </a:rPr>
              <a:t>Addressing Perceivability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749172"/>
            <a:ext cx="3931920" cy="338328"/>
          </a:xfrm>
        </p:spPr>
        <p:txBody>
          <a:bodyPr vert="horz" lIns="91440" tIns="45720" rIns="91440" bIns="45720" rtlCol="0" anchor="t">
            <a:noAutofit/>
          </a:bodyPr>
          <a:lstStyle/>
          <a:p>
            <a:r>
              <a:rPr lang="en-US" b="1" dirty="0"/>
              <a:t>Guideline 1.4 Distinguishable</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Make it easier for users to see and hear content including separating foreground from background.</a:t>
            </a:r>
          </a:p>
          <a:p>
            <a:endParaRPr lang="en-US" dirty="0"/>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7558278" y="4432585"/>
            <a:ext cx="3931920" cy="338328"/>
          </a:xfrm>
        </p:spPr>
        <p:txBody>
          <a:bodyPr>
            <a:noAutofit/>
          </a:bodyPr>
          <a:lstStyle/>
          <a:p>
            <a:r>
              <a:rPr lang="en-US" dirty="0"/>
              <a:t>Text Size</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7558278" y="4718650"/>
            <a:ext cx="4572000" cy="1315309"/>
          </a:xfrm>
        </p:spPr>
        <p:txBody>
          <a:bodyPr/>
          <a:lstStyle/>
          <a:p>
            <a:pPr marL="285750" indent="-285750">
              <a:buFont typeface="Arial" panose="020B0604020202020204" pitchFamily="34" charset="0"/>
              <a:buChar char="•"/>
            </a:pPr>
            <a:r>
              <a:rPr lang="en-US" dirty="0"/>
              <a:t>Except for captions and images of text, text should be able to be resized without assistive technology up to 200 percent without loss of content or functionality.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pic>
        <p:nvPicPr>
          <p:cNvPr id="10" name="Picture Placeholder 9" descr="Website&#10;&#10;Description automatically generated with medium confidence">
            <a:extLst>
              <a:ext uri="{FF2B5EF4-FFF2-40B4-BE49-F238E27FC236}">
                <a16:creationId xmlns:a16="http://schemas.microsoft.com/office/drawing/2014/main" id="{BCAF9F94-E566-80EE-A31F-8C139CCADCBB}"/>
              </a:ext>
            </a:extLst>
          </p:cNvPr>
          <p:cNvPicPr>
            <a:picLocks noGrp="1" noChangeAspect="1"/>
          </p:cNvPicPr>
          <p:nvPr>
            <p:ph type="pic" sz="quarter" idx="13"/>
          </p:nvPr>
        </p:nvPicPr>
        <p:blipFill rotWithShape="1">
          <a:blip r:embed="rId2"/>
          <a:srcRect l="22312" t="4306" r="22312" b="4860"/>
          <a:stretch/>
        </p:blipFill>
        <p:spPr>
          <a:xfrm>
            <a:off x="-1" y="0"/>
            <a:ext cx="6711191" cy="6858000"/>
          </a:xfrm>
        </p:spPr>
      </p:pic>
      <p:sp>
        <p:nvSpPr>
          <p:cNvPr id="19" name="Text Placeholder 90">
            <a:extLst>
              <a:ext uri="{FF2B5EF4-FFF2-40B4-BE49-F238E27FC236}">
                <a16:creationId xmlns:a16="http://schemas.microsoft.com/office/drawing/2014/main" id="{CBD5D3A6-1B92-8D92-B67B-FAE1ACC66652}"/>
              </a:ext>
            </a:extLst>
          </p:cNvPr>
          <p:cNvSpPr txBox="1">
            <a:spLocks/>
          </p:cNvSpPr>
          <p:nvPr/>
        </p:nvSpPr>
        <p:spPr>
          <a:xfrm>
            <a:off x="7558278" y="2841688"/>
            <a:ext cx="3931920" cy="3383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Color Contrast</a:t>
            </a:r>
            <a:endParaRPr lang="en-US" dirty="0"/>
          </a:p>
        </p:txBody>
      </p:sp>
      <p:sp>
        <p:nvSpPr>
          <p:cNvPr id="20" name="Text Placeholder 105">
            <a:extLst>
              <a:ext uri="{FF2B5EF4-FFF2-40B4-BE49-F238E27FC236}">
                <a16:creationId xmlns:a16="http://schemas.microsoft.com/office/drawing/2014/main" id="{D301D849-863B-85EC-ED93-2B6859B213B8}"/>
              </a:ext>
            </a:extLst>
          </p:cNvPr>
          <p:cNvSpPr txBox="1">
            <a:spLocks/>
          </p:cNvSpPr>
          <p:nvPr/>
        </p:nvSpPr>
        <p:spPr>
          <a:xfrm>
            <a:off x="7612886" y="3117276"/>
            <a:ext cx="4572000" cy="1315309"/>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 visual presentation of text and images of text has a contrast ratio of at least 4.5:1</a:t>
            </a:r>
          </a:p>
          <a:p>
            <a:pPr marL="285750" indent="-285750">
              <a:buFont typeface="Arial" panose="020B0604020202020204" pitchFamily="34" charset="0"/>
              <a:buChar char="•"/>
            </a:pPr>
            <a:r>
              <a:rPr lang="en-US" dirty="0"/>
              <a:t>We will be using a contrast checker such as Sip Contrast checker to verify our color scheme is WCAG compliant</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735746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p:txBody>
          <a:bodyPr/>
          <a:lstStyle/>
          <a:p>
            <a:r>
              <a:rPr lang="en-US" dirty="0"/>
              <a:t>Accessibility in action</a:t>
            </a:r>
          </a:p>
        </p:txBody>
      </p:sp>
      <p:pic>
        <p:nvPicPr>
          <p:cNvPr id="81" name="Picture Placeholder 10" descr="Flower in a glass container">
            <a:extLst>
              <a:ext uri="{FF2B5EF4-FFF2-40B4-BE49-F238E27FC236}">
                <a16:creationId xmlns:a16="http://schemas.microsoft.com/office/drawing/2014/main" id="{7B8040BD-D630-429D-A8B5-0210D22D55E9}"/>
              </a:ext>
              <a:ext uri="{C183D7F6-B498-43B3-948B-1728B52AA6E4}">
                <adec:decorative xmlns:adec="http://schemas.microsoft.com/office/drawing/2017/decorative" val="1"/>
              </a:ext>
            </a:extLst>
          </p:cNvPr>
          <p:cNvPicPr>
            <a:picLocks noGrp="1" noChangeAspect="1"/>
          </p:cNvPicPr>
          <p:nvPr>
            <p:ph type="pic" sz="quarter" idx="23"/>
          </p:nvPr>
        </p:nvPicPr>
        <p:blipFill>
          <a:blip r:embed="rId2"/>
          <a:srcRect t="35955" b="35955"/>
          <a:stretch/>
        </p:blipFill>
        <p:spPr>
          <a:xfrm>
            <a:off x="0" y="4572000"/>
            <a:ext cx="12188952" cy="2286000"/>
          </a:xfrm>
        </p:spPr>
      </p:pic>
      <p:sp>
        <p:nvSpPr>
          <p:cNvPr id="20" name="Text Placeholder 3">
            <a:extLst>
              <a:ext uri="{FF2B5EF4-FFF2-40B4-BE49-F238E27FC236}">
                <a16:creationId xmlns:a16="http://schemas.microsoft.com/office/drawing/2014/main" id="{5833C762-2D13-2627-6B55-AB91F5D6D255}"/>
              </a:ext>
            </a:extLst>
          </p:cNvPr>
          <p:cNvSpPr txBox="1">
            <a:spLocks/>
          </p:cNvSpPr>
          <p:nvPr/>
        </p:nvSpPr>
        <p:spPr>
          <a:xfrm>
            <a:off x="4933140" y="1605196"/>
            <a:ext cx="6267432" cy="3647605"/>
          </a:xfrm>
          <a:prstGeom prst="rect">
            <a:avLst/>
          </a:prstGeom>
          <a:solidFill>
            <a:schemeClr val="bg1"/>
          </a:solidFill>
          <a:ln w="12700">
            <a:solidFill>
              <a:schemeClr val="tx2">
                <a:lumMod val="20000"/>
                <a:lumOff val="80000"/>
              </a:schemeClr>
            </a:solidFill>
          </a:ln>
        </p:spPr>
        <p:txBody>
          <a:bodyPr vert="horz" lIns="91440" tIns="45720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200" b="0" kern="120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Contrast Checker </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13"/>
          </p:nvPr>
        </p:nvSpPr>
        <p:spPr>
          <a:xfrm>
            <a:off x="838200" y="1605197"/>
            <a:ext cx="3210331" cy="3647605"/>
          </a:xfrm>
        </p:spPr>
        <p:txBody>
          <a:bodyPr/>
          <a:lstStyle/>
          <a:p>
            <a:r>
              <a:rPr lang="en-ZA" dirty="0"/>
              <a:t>Dark Mode Alternative</a:t>
            </a:r>
          </a:p>
        </p:txBody>
      </p:sp>
      <p:pic>
        <p:nvPicPr>
          <p:cNvPr id="4098" name="Picture 2">
            <a:extLst>
              <a:ext uri="{FF2B5EF4-FFF2-40B4-BE49-F238E27FC236}">
                <a16:creationId xmlns:a16="http://schemas.microsoft.com/office/drawing/2014/main" id="{F9F43733-4C37-0F43-15B4-685B8608C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98" r="10253" b="13376"/>
          <a:stretch/>
        </p:blipFill>
        <p:spPr bwMode="auto">
          <a:xfrm>
            <a:off x="991428" y="3190516"/>
            <a:ext cx="1808922" cy="9048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460A724-CEE4-8915-CE60-A76977AACC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5" t="18840" r="5986" b="9769"/>
          <a:stretch/>
        </p:blipFill>
        <p:spPr bwMode="auto">
          <a:xfrm>
            <a:off x="2124279" y="4324706"/>
            <a:ext cx="1666672" cy="83690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4CB36CB-B798-166E-88E9-C88D80CE7C03}"/>
              </a:ext>
            </a:extLst>
          </p:cNvPr>
          <p:cNvPicPr>
            <a:picLocks noChangeAspect="1"/>
          </p:cNvPicPr>
          <p:nvPr/>
        </p:nvPicPr>
        <p:blipFill>
          <a:blip r:embed="rId5"/>
          <a:stretch>
            <a:fillRect/>
          </a:stretch>
        </p:blipFill>
        <p:spPr>
          <a:xfrm>
            <a:off x="5246239" y="2685960"/>
            <a:ext cx="5794464" cy="2190840"/>
          </a:xfrm>
          <a:prstGeom prst="rect">
            <a:avLst/>
          </a:prstGeom>
        </p:spPr>
      </p:pic>
    </p:spTree>
    <p:extLst>
      <p:ext uri="{BB962C8B-B14F-4D97-AF65-F5344CB8AC3E}">
        <p14:creationId xmlns:p14="http://schemas.microsoft.com/office/powerpoint/2010/main" val="335503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6" descr="Layout of website design sketches on white paper">
            <a:extLst>
              <a:ext uri="{FF2B5EF4-FFF2-40B4-BE49-F238E27FC236}">
                <a16:creationId xmlns:a16="http://schemas.microsoft.com/office/drawing/2014/main" id="{25554A15-C7B9-435F-88E0-E4DC9ABD8A3E}"/>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a:stretch/>
        </p:blipFill>
        <p:spPr>
          <a:xfrm>
            <a:off x="458724" y="457200"/>
            <a:ext cx="11274552" cy="5943600"/>
          </a:xfrm>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884522"/>
            <a:ext cx="8682164" cy="1828799"/>
          </a:xfrm>
          <a:solidFill>
            <a:schemeClr val="accent6">
              <a:alpha val="90000"/>
            </a:schemeClr>
          </a:solidFill>
        </p:spPr>
        <p:txBody>
          <a:bodyPr anchor="ctr"/>
          <a:lstStyle/>
          <a:p>
            <a:br>
              <a:rPr lang="en-US" dirty="0"/>
            </a:br>
            <a:r>
              <a:rPr lang="en-US" dirty="0"/>
              <a:t>Operable</a:t>
            </a:r>
          </a:p>
        </p:txBody>
      </p:sp>
    </p:spTree>
    <p:extLst>
      <p:ext uri="{BB962C8B-B14F-4D97-AF65-F5344CB8AC3E}">
        <p14:creationId xmlns:p14="http://schemas.microsoft.com/office/powerpoint/2010/main" val="1388941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solidFill>
                  <a:schemeClr val="tx1">
                    <a:lumMod val="75000"/>
                    <a:lumOff val="25000"/>
                  </a:schemeClr>
                </a:solidFill>
              </a:rPr>
              <a:t>Addressing Operability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749172"/>
            <a:ext cx="3931920" cy="338328"/>
          </a:xfrm>
        </p:spPr>
        <p:txBody>
          <a:bodyPr vert="horz" lIns="91440" tIns="45720" rIns="91440" bIns="45720" rtlCol="0" anchor="t">
            <a:noAutofit/>
          </a:bodyPr>
          <a:lstStyle/>
          <a:p>
            <a:r>
              <a:rPr lang="en-US" b="1" dirty="0"/>
              <a:t>Guideline 2.1 Keyboard Accessible</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1325564"/>
          </a:xfrm>
        </p:spPr>
        <p:txBody>
          <a:bodyPr/>
          <a:lstStyle/>
          <a:p>
            <a:r>
              <a:rPr lang="en-US" dirty="0"/>
              <a:t>Functionality should be accessible from the keyboard</a:t>
            </a:r>
          </a:p>
          <a:p>
            <a:pPr marL="285750" indent="-285750">
              <a:buFont typeface="Arial" panose="020B0604020202020204" pitchFamily="34" charset="0"/>
              <a:buChar char="•"/>
            </a:pPr>
            <a:r>
              <a:rPr lang="en-US" dirty="0"/>
              <a:t>Logical tab order</a:t>
            </a:r>
          </a:p>
          <a:p>
            <a:pPr marL="285750" indent="-285750">
              <a:buFont typeface="Arial" panose="020B0604020202020204" pitchFamily="34" charset="0"/>
              <a:buChar char="•"/>
            </a:pPr>
            <a:r>
              <a:rPr lang="en-US" dirty="0"/>
              <a:t>Keyboard friendly navigation menus, links, and buttons</a:t>
            </a:r>
          </a:p>
          <a:p>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8</a:t>
            </a:fld>
            <a:endParaRPr lang="en-US" dirty="0"/>
          </a:p>
        </p:txBody>
      </p:sp>
      <p:pic>
        <p:nvPicPr>
          <p:cNvPr id="13" name="Picture Placeholder 12" descr="Keyboard with blank button">
            <a:extLst>
              <a:ext uri="{FF2B5EF4-FFF2-40B4-BE49-F238E27FC236}">
                <a16:creationId xmlns:a16="http://schemas.microsoft.com/office/drawing/2014/main" id="{C45580E3-4295-47DF-B7F5-C9FC42641D4B}"/>
              </a:ext>
            </a:extLst>
          </p:cNvPr>
          <p:cNvPicPr>
            <a:picLocks noGrp="1" noChangeAspect="1"/>
          </p:cNvPicPr>
          <p:nvPr>
            <p:ph type="pic" sz="quarter" idx="13"/>
          </p:nvPr>
        </p:nvPicPr>
        <p:blipFill>
          <a:blip r:embed="rId2"/>
          <a:srcRect l="22263" r="22263"/>
          <a:stretch/>
        </p:blipFill>
        <p:spPr>
          <a:xfrm>
            <a:off x="0" y="365125"/>
            <a:ext cx="6096000" cy="6181725"/>
          </a:xfrm>
        </p:spPr>
      </p:pic>
      <p:sp>
        <p:nvSpPr>
          <p:cNvPr id="4" name="Content Placeholder 2">
            <a:extLst>
              <a:ext uri="{FF2B5EF4-FFF2-40B4-BE49-F238E27FC236}">
                <a16:creationId xmlns:a16="http://schemas.microsoft.com/office/drawing/2014/main" id="{C281AA9F-2D62-4BA2-24B2-BFDCC902F088}"/>
              </a:ext>
            </a:extLst>
          </p:cNvPr>
          <p:cNvSpPr txBox="1">
            <a:spLocks/>
          </p:cNvSpPr>
          <p:nvPr/>
        </p:nvSpPr>
        <p:spPr>
          <a:xfrm>
            <a:off x="6858000" y="3346011"/>
            <a:ext cx="3931920" cy="33832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dirty="0"/>
              <a:t>Guideline 2.2 Enough Time</a:t>
            </a:r>
          </a:p>
        </p:txBody>
      </p:sp>
      <p:sp>
        <p:nvSpPr>
          <p:cNvPr id="5" name="Text Placeholder 6">
            <a:extLst>
              <a:ext uri="{FF2B5EF4-FFF2-40B4-BE49-F238E27FC236}">
                <a16:creationId xmlns:a16="http://schemas.microsoft.com/office/drawing/2014/main" id="{FF8A1527-4AD6-B95A-70C5-44E5CAA6F772}"/>
              </a:ext>
            </a:extLst>
          </p:cNvPr>
          <p:cNvSpPr txBox="1">
            <a:spLocks/>
          </p:cNvSpPr>
          <p:nvPr/>
        </p:nvSpPr>
        <p:spPr>
          <a:xfrm>
            <a:off x="6870192" y="3705059"/>
            <a:ext cx="4572000" cy="1981366"/>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Provide users enough time to read content</a:t>
            </a:r>
          </a:p>
          <a:p>
            <a:pPr marL="285750" indent="-285750">
              <a:buFont typeface="Arial" panose="020B0604020202020204" pitchFamily="34" charset="0"/>
              <a:buChar char="•"/>
            </a:pPr>
            <a:r>
              <a:rPr lang="en-US" dirty="0"/>
              <a:t>We will be avoiding time limits for content. </a:t>
            </a:r>
          </a:p>
          <a:p>
            <a:pPr marL="285750" indent="-285750">
              <a:buFont typeface="Arial" panose="020B0604020202020204" pitchFamily="34" charset="0"/>
              <a:buChar char="•"/>
            </a:pPr>
            <a:r>
              <a:rPr lang="en-US" dirty="0"/>
              <a:t>The user will have control over when activities are triggered</a:t>
            </a:r>
          </a:p>
          <a:p>
            <a:endParaRPr lang="en-US" dirty="0"/>
          </a:p>
        </p:txBody>
      </p:sp>
    </p:spTree>
    <p:extLst>
      <p:ext uri="{BB962C8B-B14F-4D97-AF65-F5344CB8AC3E}">
        <p14:creationId xmlns:p14="http://schemas.microsoft.com/office/powerpoint/2010/main" val="144337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solidFill>
                  <a:schemeClr val="tx1">
                    <a:lumMod val="75000"/>
                    <a:lumOff val="25000"/>
                  </a:schemeClr>
                </a:solidFill>
              </a:rPr>
              <a:t>Addressing Operability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70354" y="1749172"/>
            <a:ext cx="3931920" cy="338328"/>
          </a:xfrm>
        </p:spPr>
        <p:txBody>
          <a:bodyPr vert="horz" lIns="91440" tIns="45720" rIns="91440" bIns="45720" rtlCol="0" anchor="t">
            <a:noAutofit/>
          </a:bodyPr>
          <a:lstStyle/>
          <a:p>
            <a:r>
              <a:rPr lang="en-US" b="1" dirty="0"/>
              <a:t>Guideline 2.4 Navigable</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Provide ways to help users navigate, find content, and determine where they are</a:t>
            </a:r>
          </a:p>
          <a:p>
            <a:endParaRPr lang="en-US" dirty="0"/>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7405878" y="3530348"/>
            <a:ext cx="3931920" cy="338328"/>
          </a:xfrm>
        </p:spPr>
        <p:txBody>
          <a:bodyPr>
            <a:noAutofit/>
          </a:bodyPr>
          <a:lstStyle/>
          <a:p>
            <a:r>
              <a:rPr lang="en-US" dirty="0"/>
              <a:t>Link Purpose</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7482078" y="3868676"/>
            <a:ext cx="4572000" cy="530352"/>
          </a:xfrm>
        </p:spPr>
        <p:txBody>
          <a:bodyPr/>
          <a:lstStyle/>
          <a:p>
            <a:pPr marL="285750" indent="-285750">
              <a:buFont typeface="Arial" panose="020B0604020202020204" pitchFamily="34" charset="0"/>
              <a:buChar char="•"/>
            </a:pPr>
            <a:r>
              <a:rPr lang="en-US" dirty="0"/>
              <a:t>The purpose of each link can be determined from the link text alone or from the link text together with its programmatically determined link context</a:t>
            </a:r>
          </a:p>
        </p:txBody>
      </p:sp>
      <p:sp>
        <p:nvSpPr>
          <p:cNvPr id="91" name="Text Placeholder 90">
            <a:extLst>
              <a:ext uri="{FF2B5EF4-FFF2-40B4-BE49-F238E27FC236}">
                <a16:creationId xmlns:a16="http://schemas.microsoft.com/office/drawing/2014/main" id="{68BE0AD2-70B0-4FD7-919D-292F8D4BA762}"/>
              </a:ext>
            </a:extLst>
          </p:cNvPr>
          <p:cNvSpPr>
            <a:spLocks noGrp="1"/>
          </p:cNvSpPr>
          <p:nvPr>
            <p:ph type="body" sz="quarter" idx="20"/>
          </p:nvPr>
        </p:nvSpPr>
        <p:spPr>
          <a:xfrm>
            <a:off x="7405878" y="2689288"/>
            <a:ext cx="3931920" cy="338328"/>
          </a:xfrm>
        </p:spPr>
        <p:txBody>
          <a:bodyPr>
            <a:noAutofit/>
          </a:bodyPr>
          <a:lstStyle/>
          <a:p>
            <a:r>
              <a:rPr lang="en-US" dirty="0"/>
              <a:t>Page Titles</a:t>
            </a:r>
          </a:p>
        </p:txBody>
      </p:sp>
      <p:sp>
        <p:nvSpPr>
          <p:cNvPr id="106" name="Text Placeholder 105">
            <a:extLst>
              <a:ext uri="{FF2B5EF4-FFF2-40B4-BE49-F238E27FC236}">
                <a16:creationId xmlns:a16="http://schemas.microsoft.com/office/drawing/2014/main" id="{37264B0B-A362-43C1-9CC2-2F040CDC1600}"/>
              </a:ext>
            </a:extLst>
          </p:cNvPr>
          <p:cNvSpPr>
            <a:spLocks noGrp="1"/>
          </p:cNvSpPr>
          <p:nvPr>
            <p:ph type="body" sz="quarter" idx="21"/>
          </p:nvPr>
        </p:nvSpPr>
        <p:spPr>
          <a:xfrm>
            <a:off x="7405878" y="3027615"/>
            <a:ext cx="4572000" cy="438963"/>
          </a:xfrm>
        </p:spPr>
        <p:txBody>
          <a:bodyPr/>
          <a:lstStyle/>
          <a:p>
            <a:pPr marL="285750" indent="-285750">
              <a:buFont typeface="Arial" panose="020B0604020202020204" pitchFamily="34" charset="0"/>
              <a:buChar char="•"/>
            </a:pPr>
            <a:r>
              <a:rPr lang="en-US" dirty="0"/>
              <a:t>Web pages have titles that describe topic or purpose</a:t>
            </a:r>
          </a:p>
          <a:p>
            <a:pPr marL="285750" indent="-285750">
              <a:buFont typeface="Arial" panose="020B0604020202020204" pitchFamily="34" charset="0"/>
              <a:buChar char="•"/>
            </a:pPr>
            <a:endParaRPr lang="en-US" dirty="0"/>
          </a:p>
          <a:p>
            <a:endParaRPr lang="en-US" dirty="0"/>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pic>
        <p:nvPicPr>
          <p:cNvPr id="13" name="Picture Placeholder 12" descr="Pencils and lines">
            <a:extLst>
              <a:ext uri="{FF2B5EF4-FFF2-40B4-BE49-F238E27FC236}">
                <a16:creationId xmlns:a16="http://schemas.microsoft.com/office/drawing/2014/main" id="{C45580E3-4295-47DF-B7F5-C9FC42641D4B}"/>
              </a:ext>
            </a:extLst>
          </p:cNvPr>
          <p:cNvPicPr>
            <a:picLocks noGrp="1" noChangeAspect="1"/>
          </p:cNvPicPr>
          <p:nvPr>
            <p:ph type="pic" sz="quarter" idx="13"/>
          </p:nvPr>
        </p:nvPicPr>
        <p:blipFill>
          <a:blip r:embed="rId2"/>
          <a:srcRect l="17483" r="17483"/>
          <a:stretch/>
        </p:blipFill>
        <p:spPr>
          <a:xfrm>
            <a:off x="0" y="365125"/>
            <a:ext cx="6096000" cy="6181725"/>
          </a:xfrm>
        </p:spPr>
      </p:pic>
      <p:sp>
        <p:nvSpPr>
          <p:cNvPr id="8" name="Text Placeholder 5">
            <a:extLst>
              <a:ext uri="{FF2B5EF4-FFF2-40B4-BE49-F238E27FC236}">
                <a16:creationId xmlns:a16="http://schemas.microsoft.com/office/drawing/2014/main" id="{DB34733F-3995-3931-7118-4EAC8639C5C8}"/>
              </a:ext>
            </a:extLst>
          </p:cNvPr>
          <p:cNvSpPr txBox="1">
            <a:spLocks/>
          </p:cNvSpPr>
          <p:nvPr/>
        </p:nvSpPr>
        <p:spPr>
          <a:xfrm>
            <a:off x="7405878" y="4737356"/>
            <a:ext cx="3931920" cy="33832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Headings and Labels</a:t>
            </a:r>
          </a:p>
        </p:txBody>
      </p:sp>
      <p:sp>
        <p:nvSpPr>
          <p:cNvPr id="9" name="Text Placeholder 10">
            <a:extLst>
              <a:ext uri="{FF2B5EF4-FFF2-40B4-BE49-F238E27FC236}">
                <a16:creationId xmlns:a16="http://schemas.microsoft.com/office/drawing/2014/main" id="{D65E39C6-2A88-3932-FD98-B2F2C87538D9}"/>
              </a:ext>
            </a:extLst>
          </p:cNvPr>
          <p:cNvSpPr txBox="1">
            <a:spLocks/>
          </p:cNvSpPr>
          <p:nvPr/>
        </p:nvSpPr>
        <p:spPr>
          <a:xfrm>
            <a:off x="7482078" y="5075684"/>
            <a:ext cx="4572000" cy="530352"/>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lumMod val="65000"/>
                    <a:lumOff val="35000"/>
                  </a:schemeClr>
                </a:solidFill>
                <a:latin typeface="+mn-lt"/>
                <a:ea typeface="+mn-ea"/>
                <a:cs typeface="+mn-cs"/>
              </a:defRPr>
            </a:lvl1pPr>
            <a:lvl2pPr marL="4572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3pPr>
            <a:lvl4pPr marL="13716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4pPr>
            <a:lvl5pPr marL="1828800" indent="0" algn="l" defTabSz="914400" rtl="0" eaLnBrk="1" latinLnBrk="0" hangingPunct="1">
              <a:lnSpc>
                <a:spcPts val="2000"/>
              </a:lnSpc>
              <a:spcBef>
                <a:spcPts val="500"/>
              </a:spcBef>
              <a:buFont typeface="Arial" panose="020B0604020202020204" pitchFamily="34" charset="0"/>
              <a:buNone/>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Headings and labels describe topic or purpose</a:t>
            </a:r>
          </a:p>
        </p:txBody>
      </p:sp>
    </p:spTree>
    <p:extLst>
      <p:ext uri="{BB962C8B-B14F-4D97-AF65-F5344CB8AC3E}">
        <p14:creationId xmlns:p14="http://schemas.microsoft.com/office/powerpoint/2010/main" val="2893593968"/>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{51BB6F53-23F0-4BCD-B437-FFD0B2C4D383}tf66722518_win32</Template>
  <TotalTime>886</TotalTime>
  <Words>1178</Words>
  <Application>Microsoft Office PowerPoint</Application>
  <PresentationFormat>Widescreen</PresentationFormat>
  <Paragraphs>167</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Bodoni MT</vt:lpstr>
      <vt:lpstr>Calibri</vt:lpstr>
      <vt:lpstr>Source Sans Pro Light</vt:lpstr>
      <vt:lpstr>Times New Roman</vt:lpstr>
      <vt:lpstr>Office Theme</vt:lpstr>
      <vt:lpstr>FOLLOWING WCAG GUIDELINES FOR WEB ACCESSIBILITY</vt:lpstr>
      <vt:lpstr>WCAG Guidelines</vt:lpstr>
      <vt:lpstr> Perceivable</vt:lpstr>
      <vt:lpstr>Addressing Perceivability</vt:lpstr>
      <vt:lpstr>Addressing Perceivability</vt:lpstr>
      <vt:lpstr>Accessibility in action</vt:lpstr>
      <vt:lpstr> Operable</vt:lpstr>
      <vt:lpstr>Addressing Operability</vt:lpstr>
      <vt:lpstr>Addressing Operability</vt:lpstr>
      <vt:lpstr>Addressing Operability in Back-End Code</vt:lpstr>
      <vt:lpstr>Semantic HTML</vt:lpstr>
      <vt:lpstr>PowerPoint Presentation</vt:lpstr>
      <vt:lpstr>Accessibility in action</vt:lpstr>
      <vt:lpstr> Understandable</vt:lpstr>
      <vt:lpstr>Addressing Understandability</vt:lpstr>
      <vt:lpstr>Addressing Understandability</vt:lpstr>
      <vt:lpstr>PowerPoint Presentation</vt:lpstr>
      <vt:lpstr> Robustness &amp; Backend Best Practices </vt:lpstr>
      <vt:lpstr>Addressing Robustness</vt:lpstr>
      <vt:lpstr>Addressing Robustness</vt:lpstr>
      <vt:lpstr>Addressing Robustness in  Back-End Code</vt:lpstr>
      <vt:lpstr>Addressing Robustness in  Back-End Code</vt:lpstr>
      <vt:lpstr>Addressing Robustness in  Back-End Code</vt:lpstr>
      <vt:lpstr>Addressing Robustness in  Back-End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Washington, Amy</dc:creator>
  <cp:lastModifiedBy>Alexander Timentwa</cp:lastModifiedBy>
  <cp:revision>11</cp:revision>
  <dcterms:created xsi:type="dcterms:W3CDTF">2023-02-12T17:16:32Z</dcterms:created>
  <dcterms:modified xsi:type="dcterms:W3CDTF">2023-02-15T23:47:47Z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